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panose="020B0604020202020204" charset="0"/>
      <p:regular r:id="rId21"/>
      <p:bold r:id="rId22"/>
      <p:italic r:id="rId23"/>
      <p:boldItalic r:id="rId24"/>
    </p:embeddedFont>
    <p:embeddedFont>
      <p:font typeface="Work Sans" panose="020B0604020202020204" charset="0"/>
      <p:regular r:id="rId25"/>
      <p:bold r:id="rId26"/>
      <p:italic r:id="rId27"/>
      <p:boldItalic r:id="rId28"/>
    </p:embeddedFont>
    <p:embeddedFont>
      <p:font typeface="Raleway Thin" panose="020B0604020202020204" charset="0"/>
      <p:bold r:id="rId29"/>
      <p:boldItalic r:id="rId30"/>
    </p:embeddedFont>
    <p:embeddedFont>
      <p:font typeface="Calibri" panose="020F0502020204030204" pitchFamily="34" charset="0"/>
      <p:regular r:id="rId31"/>
      <p:bold r:id="rId32"/>
      <p:italic r:id="rId33"/>
      <p:boldItalic r:id="rId34"/>
    </p:embeddedFont>
    <p:embeddedFont>
      <p:font typeface="Work Sans Regula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0C1E8E-2AAF-4E89-B1BA-DF8DE223FFBB}">
  <a:tblStyle styleId="{280C1E8E-2AAF-4E89-B1BA-DF8DE223FFB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86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0565840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21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85e8487a1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85e8487a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53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8578dc1e6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8578dc1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77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9fdf43c57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9fdf43c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04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9fdf43c57_0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9fdf43c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7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9fdf43c57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9fdf43c5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19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85e8487a1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85e8487a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26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fdf43c57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9fdf43c5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05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85e8487a1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85e8487a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10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eb6e6a2e0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eb6e6a2e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62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85e8487a1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85e8487a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94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8578dc1e6_0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8578dc1e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60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66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98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8578dc1e6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8578dc1e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93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9fdf43c57_0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9fdf43c5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5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25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scribbles 1">
  <p:cSld name="BLANK_1">
    <p:spTree>
      <p:nvGrpSpPr>
        <p:cNvPr id="1" name="Shape 86"/>
        <p:cNvGrpSpPr/>
        <p:nvPr/>
      </p:nvGrpSpPr>
      <p:grpSpPr>
        <a:xfrm>
          <a:off x="0" y="0"/>
          <a:ext cx="0" cy="0"/>
          <a:chOff x="0" y="0"/>
          <a:chExt cx="0" cy="0"/>
        </a:xfrm>
      </p:grpSpPr>
      <p:sp>
        <p:nvSpPr>
          <p:cNvPr id="87" name="Google Shape;8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
          <p:cNvSpPr/>
          <p:nvPr/>
        </p:nvSpPr>
        <p:spPr>
          <a:xfrm>
            <a:off x="-296625" y="-263875"/>
            <a:ext cx="2030379" cy="200177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1"/>
          <p:cNvSpPr/>
          <p:nvPr/>
        </p:nvSpPr>
        <p:spPr>
          <a:xfrm>
            <a:off x="-494451" y="121272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scribbles 3">
  <p:cSld name="BLANK_1_1_1">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3"/>
          <p:cNvSpPr/>
          <p:nvPr/>
        </p:nvSpPr>
        <p:spPr>
          <a:xfrm flipH="1">
            <a:off x="7835213" y="33618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flipH="1">
            <a:off x="161815"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flipH="1">
            <a:off x="6793464" y="-380376"/>
            <a:ext cx="1780528" cy="158578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flipH="1">
            <a:off x="-544275" y="645938"/>
            <a:ext cx="1566292" cy="1544222"/>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3"/>
          <p:cNvSpPr/>
          <p:nvPr/>
        </p:nvSpPr>
        <p:spPr>
          <a:xfrm flipH="1">
            <a:off x="6244184" y="4423655"/>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sp>
        <p:nvSpPr>
          <p:cNvPr id="57" name="Google Shape;57;p7"/>
          <p:cNvSpPr/>
          <p:nvPr/>
        </p:nvSpPr>
        <p:spPr>
          <a:xfrm>
            <a:off x="7685537" y="1390705"/>
            <a:ext cx="2138785" cy="2202352"/>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7"/>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7"/>
          <p:cNvSpPr/>
          <p:nvPr/>
        </p:nvSpPr>
        <p:spPr>
          <a:xfrm>
            <a:off x="1183975" y="-519363"/>
            <a:ext cx="1832056" cy="170860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7"/>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3" name="Google Shape;63;p7"/>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7"/>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7"/>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rot="3886626">
            <a:off x="-462593" y="-88356"/>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rot="-1859020">
            <a:off x="564045" y="369917"/>
            <a:ext cx="1439126" cy="179068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8"/>
          <p:cNvSpPr/>
          <p:nvPr/>
        </p:nvSpPr>
        <p:spPr>
          <a:xfrm>
            <a:off x="630174" y="4286374"/>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8"/>
          <p:cNvSpPr/>
          <p:nvPr/>
        </p:nvSpPr>
        <p:spPr>
          <a:xfrm>
            <a:off x="-327075" y="4286376"/>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8"/>
          <p:cNvSpPr/>
          <p:nvPr/>
        </p:nvSpPr>
        <p:spPr>
          <a:xfrm rot="10039177">
            <a:off x="6208704" y="4295609"/>
            <a:ext cx="2660802" cy="130323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8"/>
          <p:cNvSpPr/>
          <p:nvPr/>
        </p:nvSpPr>
        <p:spPr>
          <a:xfrm>
            <a:off x="7826250" y="448624"/>
            <a:ext cx="1857351" cy="173219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a:off x="991200" y="-435573"/>
            <a:ext cx="1542974" cy="1439006"/>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9"/>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216025" y="0"/>
            <a:ext cx="1415700" cy="5143500"/>
          </a:xfrm>
          <a:prstGeom prst="rect">
            <a:avLst/>
          </a:prstGeom>
        </p:spPr>
        <p:txBody>
          <a:bodyPr spcFirstLastPara="1" wrap="square" lIns="0" tIns="0" rIns="0" bIns="0" anchor="ctr" anchorCtr="0">
            <a:noAutofit/>
          </a:bodyPr>
          <a:lstStyle>
            <a:lvl1pPr marL="457200" lvl="0" indent="-228600">
              <a:spcBef>
                <a:spcPts val="360"/>
              </a:spcBef>
              <a:spcAft>
                <a:spcPts val="0"/>
              </a:spcAft>
              <a:buSzPts val="1400"/>
              <a:buNone/>
              <a:defRPr sz="1400"/>
            </a:lvl1pPr>
          </a:lstStyle>
          <a:p>
            <a:endParaRPr/>
          </a:p>
        </p:txBody>
      </p:sp>
      <p:sp>
        <p:nvSpPr>
          <p:cNvPr id="82" name="Google Shape;8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9"/>
          <p:cNvSpPr/>
          <p:nvPr/>
        </p:nvSpPr>
        <p:spPr>
          <a:xfrm rot="-5400000">
            <a:off x="7814124" y="1453499"/>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1pPr>
            <a:lvl2pPr marL="914400" lvl="1" indent="-342900">
              <a:spcBef>
                <a:spcPts val="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Regular"/>
                <a:ea typeface="Work Sans Regular"/>
                <a:cs typeface="Work Sans Regular"/>
                <a:sym typeface="Work Sans Regular"/>
              </a:defRPr>
            </a:lvl1pPr>
            <a:lvl2pPr lvl="1" algn="r">
              <a:buNone/>
              <a:defRPr sz="1300">
                <a:solidFill>
                  <a:schemeClr val="dk1"/>
                </a:solidFill>
                <a:latin typeface="Work Sans Regular"/>
                <a:ea typeface="Work Sans Regular"/>
                <a:cs typeface="Work Sans Regular"/>
                <a:sym typeface="Work Sans Regular"/>
              </a:defRPr>
            </a:lvl2pPr>
            <a:lvl3pPr lvl="2" algn="r">
              <a:buNone/>
              <a:defRPr sz="1300">
                <a:solidFill>
                  <a:schemeClr val="dk1"/>
                </a:solidFill>
                <a:latin typeface="Work Sans Regular"/>
                <a:ea typeface="Work Sans Regular"/>
                <a:cs typeface="Work Sans Regular"/>
                <a:sym typeface="Work Sans Regular"/>
              </a:defRPr>
            </a:lvl3pPr>
            <a:lvl4pPr lvl="3" algn="r">
              <a:buNone/>
              <a:defRPr sz="1300">
                <a:solidFill>
                  <a:schemeClr val="dk1"/>
                </a:solidFill>
                <a:latin typeface="Work Sans Regular"/>
                <a:ea typeface="Work Sans Regular"/>
                <a:cs typeface="Work Sans Regular"/>
                <a:sym typeface="Work Sans Regular"/>
              </a:defRPr>
            </a:lvl4pPr>
            <a:lvl5pPr lvl="4" algn="r">
              <a:buNone/>
              <a:defRPr sz="1300">
                <a:solidFill>
                  <a:schemeClr val="dk1"/>
                </a:solidFill>
                <a:latin typeface="Work Sans Regular"/>
                <a:ea typeface="Work Sans Regular"/>
                <a:cs typeface="Work Sans Regular"/>
                <a:sym typeface="Work Sans Regular"/>
              </a:defRPr>
            </a:lvl5pPr>
            <a:lvl6pPr lvl="5" algn="r">
              <a:buNone/>
              <a:defRPr sz="1300">
                <a:solidFill>
                  <a:schemeClr val="dk1"/>
                </a:solidFill>
                <a:latin typeface="Work Sans Regular"/>
                <a:ea typeface="Work Sans Regular"/>
                <a:cs typeface="Work Sans Regular"/>
                <a:sym typeface="Work Sans Regular"/>
              </a:defRPr>
            </a:lvl6pPr>
            <a:lvl7pPr lvl="6" algn="r">
              <a:buNone/>
              <a:defRPr sz="1300">
                <a:solidFill>
                  <a:schemeClr val="dk1"/>
                </a:solidFill>
                <a:latin typeface="Work Sans Regular"/>
                <a:ea typeface="Work Sans Regular"/>
                <a:cs typeface="Work Sans Regular"/>
                <a:sym typeface="Work Sans Regular"/>
              </a:defRPr>
            </a:lvl7pPr>
            <a:lvl8pPr lvl="7" algn="r">
              <a:buNone/>
              <a:defRPr sz="1300">
                <a:solidFill>
                  <a:schemeClr val="dk1"/>
                </a:solidFill>
                <a:latin typeface="Work Sans Regular"/>
                <a:ea typeface="Work Sans Regular"/>
                <a:cs typeface="Work Sans Regular"/>
                <a:sym typeface="Work Sans Regular"/>
              </a:defRPr>
            </a:lvl8pPr>
            <a:lvl9pPr lvl="8" algn="r">
              <a:buNone/>
              <a:defRPr sz="1300">
                <a:solidFill>
                  <a:schemeClr val="dk1"/>
                </a:solidFill>
                <a:latin typeface="Work Sans Regular"/>
                <a:ea typeface="Work Sans Regular"/>
                <a:cs typeface="Work Sans Regular"/>
                <a:sym typeface="Work Sans 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www.youtube.com/watch?v=OZ8y0OrMxS8" TargetMode="External"/><Relationship Id="rId7" Type="http://schemas.openxmlformats.org/officeDocument/2006/relationships/hyperlink" Target="http://www.youtube.com/watch?v=94F71rxBacI"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hyperlink" Target="http://www.youtube.com/watch?v=R4d2MQL34UE"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_q8rKa5zZD8it6f4cgfiX_Rag833sZbHO1CS9TgM4I0/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ocs.google.com/document/d/1qRkiIGrSeLbx4Q52H4a7gy7_DFvOlWPe4QJ8-gATHis/edit?usp=shar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MDfsxYtA_wL8wkIIxKqpbUzqqAEp2wAF/edit?usp=sharing&amp;ouid=111121718956707979251&amp;rtpof=true&amp;sd=tru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1063625" y="1991825"/>
            <a:ext cx="71955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MVCSC </a:t>
            </a:r>
            <a:endParaRPr/>
          </a:p>
          <a:p>
            <a:pPr marL="0" lvl="0" indent="0" algn="ctr" rtl="0">
              <a:spcBef>
                <a:spcPts val="0"/>
              </a:spcBef>
              <a:spcAft>
                <a:spcPts val="0"/>
              </a:spcAft>
              <a:buNone/>
            </a:pPr>
            <a:r>
              <a:rPr lang="en" sz="4600"/>
              <a:t>High Ability Program Update, 2021-22</a:t>
            </a:r>
            <a:endParaRPr sz="4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85" name="Google Shape;185;p23"/>
          <p:cNvSpPr txBox="1"/>
          <p:nvPr/>
        </p:nvSpPr>
        <p:spPr>
          <a:xfrm>
            <a:off x="1211575" y="663125"/>
            <a:ext cx="7507500" cy="41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2021-2022</a:t>
            </a:r>
            <a:endParaRPr sz="1800" b="1">
              <a:latin typeface="Raleway"/>
              <a:ea typeface="Raleway"/>
              <a:cs typeface="Raleway"/>
              <a:sym typeface="Raleway"/>
            </a:endParaRPr>
          </a:p>
          <a:p>
            <a:pPr marL="0" lvl="0" indent="0" algn="l" rtl="0">
              <a:spcBef>
                <a:spcPts val="0"/>
              </a:spcBef>
              <a:spcAft>
                <a:spcPts val="0"/>
              </a:spcAft>
              <a:buNone/>
            </a:pPr>
            <a:r>
              <a:rPr lang="en" sz="2400" b="1">
                <a:latin typeface="Raleway"/>
                <a:ea typeface="Raleway"/>
                <a:cs typeface="Raleway"/>
                <a:sym typeface="Raleway"/>
              </a:rPr>
              <a:t>Curriculum and Instruction Smart Goal:</a:t>
            </a:r>
            <a:r>
              <a:rPr lang="en" sz="1800" b="1">
                <a:latin typeface="Raleway"/>
                <a:ea typeface="Raleway"/>
                <a:cs typeface="Raleway"/>
                <a:sym typeface="Raleway"/>
              </a:rPr>
              <a:t> </a:t>
            </a:r>
            <a:r>
              <a:rPr lang="en" sz="1800">
                <a:latin typeface="Raleway"/>
                <a:ea typeface="Raleway"/>
                <a:cs typeface="Raleway"/>
                <a:sym typeface="Raleway"/>
              </a:rPr>
              <a:t>Support tier one instruction and increase systems of differentiation</a:t>
            </a:r>
            <a:endParaRPr sz="1800">
              <a:latin typeface="Raleway"/>
              <a:ea typeface="Raleway"/>
              <a:cs typeface="Raleway"/>
              <a:sym typeface="Raleway"/>
            </a:endParaRPr>
          </a:p>
          <a:p>
            <a:pPr marL="0" lvl="0" indent="0" algn="l" rtl="0">
              <a:spcBef>
                <a:spcPts val="0"/>
              </a:spcBef>
              <a:spcAft>
                <a:spcPts val="0"/>
              </a:spcAft>
              <a:buNone/>
            </a:pPr>
            <a:endParaRPr sz="1800">
              <a:latin typeface="Raleway"/>
              <a:ea typeface="Raleway"/>
              <a:cs typeface="Raleway"/>
              <a:sym typeface="Raleway"/>
            </a:endParaRPr>
          </a:p>
          <a:p>
            <a:pPr marL="0" lvl="0" indent="0" algn="l" rtl="0">
              <a:spcBef>
                <a:spcPts val="0"/>
              </a:spcBef>
              <a:spcAft>
                <a:spcPts val="0"/>
              </a:spcAft>
              <a:buNone/>
            </a:pPr>
            <a:r>
              <a:rPr lang="en" sz="1800" b="1">
                <a:latin typeface="Raleway"/>
                <a:ea typeface="Raleway"/>
                <a:cs typeface="Raleway"/>
                <a:sym typeface="Raleway"/>
              </a:rPr>
              <a:t>How?</a:t>
            </a:r>
            <a:endParaRPr sz="1800" b="1">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sz="1800">
                <a:latin typeface="Raleway"/>
                <a:ea typeface="Raleway"/>
                <a:cs typeface="Raleway"/>
                <a:sym typeface="Raleway"/>
              </a:rPr>
              <a:t>Provide coaching, via the high ability coordinator, on planning and implementing instructional strategies designed for enrichment</a:t>
            </a:r>
            <a:endParaRPr sz="180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sz="1800">
                <a:latin typeface="Raleway"/>
                <a:ea typeface="Raleway"/>
                <a:cs typeface="Raleway"/>
                <a:sym typeface="Raleway"/>
              </a:rPr>
              <a:t>Increase classroom teacher access to curriculum designed specifically to support critical thinking and problem solving</a:t>
            </a:r>
            <a:endParaRPr sz="180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sz="1800">
                <a:latin typeface="Raleway"/>
                <a:ea typeface="Raleway"/>
                <a:cs typeface="Raleway"/>
                <a:sym typeface="Raleway"/>
              </a:rPr>
              <a:t>Support the PLC process with effective questioning strategies and suggestions on how to answer question #4, they have it now what?</a:t>
            </a:r>
            <a:endParaRPr sz="1800">
              <a:latin typeface="Raleway"/>
              <a:ea typeface="Raleway"/>
              <a:cs typeface="Raleway"/>
              <a:sym typeface="Raleway"/>
            </a:endParaRPr>
          </a:p>
          <a:p>
            <a:pPr marL="0" lvl="0" indent="0" algn="l" rtl="0">
              <a:spcBef>
                <a:spcPts val="0"/>
              </a:spcBef>
              <a:spcAft>
                <a:spcPts val="0"/>
              </a:spcAft>
              <a:buNone/>
            </a:pPr>
            <a:r>
              <a:rPr lang="en" sz="1800">
                <a:latin typeface="Raleway"/>
                <a:ea typeface="Raleway"/>
                <a:cs typeface="Raleway"/>
                <a:sym typeface="Raleway"/>
              </a:rPr>
              <a:t> </a:t>
            </a:r>
            <a:endParaRPr sz="180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91" name="Google Shape;191;p24"/>
          <p:cNvPicPr preferRelativeResize="0"/>
          <p:nvPr/>
        </p:nvPicPr>
        <p:blipFill>
          <a:blip r:embed="rId3">
            <a:alphaModFix/>
          </a:blip>
          <a:stretch>
            <a:fillRect/>
          </a:stretch>
        </p:blipFill>
        <p:spPr>
          <a:xfrm>
            <a:off x="4875163" y="2445701"/>
            <a:ext cx="1728127" cy="2304148"/>
          </a:xfrm>
          <a:prstGeom prst="rect">
            <a:avLst/>
          </a:prstGeom>
          <a:noFill/>
          <a:ln>
            <a:noFill/>
          </a:ln>
        </p:spPr>
      </p:pic>
      <p:pic>
        <p:nvPicPr>
          <p:cNvPr id="192" name="Google Shape;192;p24"/>
          <p:cNvPicPr preferRelativeResize="0"/>
          <p:nvPr/>
        </p:nvPicPr>
        <p:blipFill>
          <a:blip r:embed="rId4">
            <a:alphaModFix/>
          </a:blip>
          <a:stretch>
            <a:fillRect/>
          </a:stretch>
        </p:blipFill>
        <p:spPr>
          <a:xfrm>
            <a:off x="198200" y="174550"/>
            <a:ext cx="1939876" cy="1454911"/>
          </a:xfrm>
          <a:prstGeom prst="rect">
            <a:avLst/>
          </a:prstGeom>
          <a:noFill/>
          <a:ln>
            <a:noFill/>
          </a:ln>
        </p:spPr>
      </p:pic>
      <p:pic>
        <p:nvPicPr>
          <p:cNvPr id="193" name="Google Shape;193;p24"/>
          <p:cNvPicPr preferRelativeResize="0"/>
          <p:nvPr/>
        </p:nvPicPr>
        <p:blipFill>
          <a:blip r:embed="rId5">
            <a:alphaModFix/>
          </a:blip>
          <a:stretch>
            <a:fillRect/>
          </a:stretch>
        </p:blipFill>
        <p:spPr>
          <a:xfrm>
            <a:off x="1874372" y="998574"/>
            <a:ext cx="1981906" cy="1486399"/>
          </a:xfrm>
          <a:prstGeom prst="rect">
            <a:avLst/>
          </a:prstGeom>
          <a:noFill/>
          <a:ln>
            <a:noFill/>
          </a:ln>
        </p:spPr>
      </p:pic>
      <p:pic>
        <p:nvPicPr>
          <p:cNvPr id="194" name="Google Shape;194;p24"/>
          <p:cNvPicPr preferRelativeResize="0"/>
          <p:nvPr/>
        </p:nvPicPr>
        <p:blipFill>
          <a:blip r:embed="rId6">
            <a:alphaModFix/>
          </a:blip>
          <a:stretch>
            <a:fillRect/>
          </a:stretch>
        </p:blipFill>
        <p:spPr>
          <a:xfrm>
            <a:off x="1903601" y="2879712"/>
            <a:ext cx="2841201" cy="2130889"/>
          </a:xfrm>
          <a:prstGeom prst="rect">
            <a:avLst/>
          </a:prstGeom>
          <a:noFill/>
          <a:ln>
            <a:noFill/>
          </a:ln>
        </p:spPr>
      </p:pic>
      <p:pic>
        <p:nvPicPr>
          <p:cNvPr id="195" name="Google Shape;195;p24"/>
          <p:cNvPicPr preferRelativeResize="0"/>
          <p:nvPr/>
        </p:nvPicPr>
        <p:blipFill>
          <a:blip r:embed="rId7">
            <a:alphaModFix/>
          </a:blip>
          <a:stretch>
            <a:fillRect/>
          </a:stretch>
        </p:blipFill>
        <p:spPr>
          <a:xfrm>
            <a:off x="146875" y="2222100"/>
            <a:ext cx="1696174" cy="2261576"/>
          </a:xfrm>
          <a:prstGeom prst="rect">
            <a:avLst/>
          </a:prstGeom>
          <a:noFill/>
          <a:ln>
            <a:noFill/>
          </a:ln>
        </p:spPr>
      </p:pic>
      <p:sp>
        <p:nvSpPr>
          <p:cNvPr id="196" name="Google Shape;196;p24"/>
          <p:cNvSpPr txBox="1">
            <a:spLocks noGrp="1"/>
          </p:cNvSpPr>
          <p:nvPr>
            <p:ph type="body" idx="1"/>
          </p:nvPr>
        </p:nvSpPr>
        <p:spPr>
          <a:xfrm>
            <a:off x="3553275" y="447500"/>
            <a:ext cx="2687700" cy="1044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a:latin typeface="Work Sans"/>
                <a:ea typeface="Work Sans"/>
                <a:cs typeface="Work Sans"/>
                <a:sym typeface="Work Sans"/>
              </a:rPr>
              <a:t>Creativity &amp; Critical Thinking</a:t>
            </a:r>
            <a:endParaRPr b="1">
              <a:latin typeface="Work Sans"/>
              <a:ea typeface="Work Sans"/>
              <a:cs typeface="Work Sans"/>
              <a:sym typeface="Work Sans"/>
            </a:endParaRPr>
          </a:p>
        </p:txBody>
      </p:sp>
      <p:pic>
        <p:nvPicPr>
          <p:cNvPr id="197" name="Google Shape;197;p24"/>
          <p:cNvPicPr preferRelativeResize="0"/>
          <p:nvPr/>
        </p:nvPicPr>
        <p:blipFill>
          <a:blip r:embed="rId8">
            <a:alphaModFix/>
          </a:blip>
          <a:stretch>
            <a:fillRect/>
          </a:stretch>
        </p:blipFill>
        <p:spPr>
          <a:xfrm>
            <a:off x="6535350" y="174562"/>
            <a:ext cx="2428723" cy="1821539"/>
          </a:xfrm>
          <a:prstGeom prst="rect">
            <a:avLst/>
          </a:prstGeom>
          <a:noFill/>
          <a:ln>
            <a:noFill/>
          </a:ln>
        </p:spPr>
      </p:pic>
      <p:pic>
        <p:nvPicPr>
          <p:cNvPr id="198" name="Google Shape;198;p24"/>
          <p:cNvPicPr preferRelativeResize="0"/>
          <p:nvPr/>
        </p:nvPicPr>
        <p:blipFill>
          <a:blip r:embed="rId9">
            <a:alphaModFix/>
          </a:blip>
          <a:stretch>
            <a:fillRect/>
          </a:stretch>
        </p:blipFill>
        <p:spPr>
          <a:xfrm>
            <a:off x="6955125" y="2296725"/>
            <a:ext cx="2035400" cy="2713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body" idx="1"/>
          </p:nvPr>
        </p:nvSpPr>
        <p:spPr>
          <a:xfrm>
            <a:off x="4022600" y="844725"/>
            <a:ext cx="3074100" cy="1166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3600" b="1">
                <a:latin typeface="Work Sans"/>
                <a:ea typeface="Work Sans"/>
                <a:cs typeface="Work Sans"/>
                <a:sym typeface="Work Sans"/>
              </a:rPr>
              <a:t>Collaboration &amp; Leadership</a:t>
            </a:r>
            <a:endParaRPr sz="3600" b="1">
              <a:latin typeface="Work Sans"/>
              <a:ea typeface="Work Sans"/>
              <a:cs typeface="Work Sans"/>
              <a:sym typeface="Work Sans"/>
            </a:endParaRPr>
          </a:p>
        </p:txBody>
      </p:sp>
      <p:sp>
        <p:nvSpPr>
          <p:cNvPr id="204" name="Google Shape;204;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05" name="Google Shape;205;p25"/>
          <p:cNvPicPr preferRelativeResize="0"/>
          <p:nvPr/>
        </p:nvPicPr>
        <p:blipFill>
          <a:blip r:embed="rId3">
            <a:alphaModFix/>
          </a:blip>
          <a:stretch>
            <a:fillRect/>
          </a:stretch>
        </p:blipFill>
        <p:spPr>
          <a:xfrm>
            <a:off x="2674225" y="2497411"/>
            <a:ext cx="2005586" cy="2674089"/>
          </a:xfrm>
          <a:prstGeom prst="rect">
            <a:avLst/>
          </a:prstGeom>
          <a:noFill/>
          <a:ln>
            <a:noFill/>
          </a:ln>
        </p:spPr>
      </p:pic>
      <p:pic>
        <p:nvPicPr>
          <p:cNvPr id="206" name="Google Shape;206;p25"/>
          <p:cNvPicPr preferRelativeResize="0"/>
          <p:nvPr/>
        </p:nvPicPr>
        <p:blipFill>
          <a:blip r:embed="rId4">
            <a:alphaModFix/>
          </a:blip>
          <a:stretch>
            <a:fillRect/>
          </a:stretch>
        </p:blipFill>
        <p:spPr>
          <a:xfrm>
            <a:off x="107625" y="3176725"/>
            <a:ext cx="2466268" cy="1849701"/>
          </a:xfrm>
          <a:prstGeom prst="rect">
            <a:avLst/>
          </a:prstGeom>
          <a:noFill/>
          <a:ln>
            <a:noFill/>
          </a:ln>
        </p:spPr>
      </p:pic>
      <p:pic>
        <p:nvPicPr>
          <p:cNvPr id="207" name="Google Shape;207;p25"/>
          <p:cNvPicPr preferRelativeResize="0"/>
          <p:nvPr/>
        </p:nvPicPr>
        <p:blipFill>
          <a:blip r:embed="rId5">
            <a:alphaModFix/>
          </a:blip>
          <a:stretch>
            <a:fillRect/>
          </a:stretch>
        </p:blipFill>
        <p:spPr>
          <a:xfrm>
            <a:off x="107625" y="48537"/>
            <a:ext cx="1969452" cy="2625925"/>
          </a:xfrm>
          <a:prstGeom prst="rect">
            <a:avLst/>
          </a:prstGeom>
          <a:noFill/>
          <a:ln>
            <a:noFill/>
          </a:ln>
        </p:spPr>
      </p:pic>
      <p:pic>
        <p:nvPicPr>
          <p:cNvPr id="208" name="Google Shape;208;p25"/>
          <p:cNvPicPr preferRelativeResize="0"/>
          <p:nvPr/>
        </p:nvPicPr>
        <p:blipFill>
          <a:blip r:embed="rId6">
            <a:alphaModFix/>
          </a:blip>
          <a:stretch>
            <a:fillRect/>
          </a:stretch>
        </p:blipFill>
        <p:spPr>
          <a:xfrm>
            <a:off x="7251375" y="150550"/>
            <a:ext cx="1816424" cy="2421893"/>
          </a:xfrm>
          <a:prstGeom prst="rect">
            <a:avLst/>
          </a:prstGeom>
          <a:noFill/>
          <a:ln>
            <a:noFill/>
          </a:ln>
        </p:spPr>
      </p:pic>
      <p:pic>
        <p:nvPicPr>
          <p:cNvPr id="209" name="Google Shape;209;p25"/>
          <p:cNvPicPr preferRelativeResize="0"/>
          <p:nvPr/>
        </p:nvPicPr>
        <p:blipFill>
          <a:blip r:embed="rId7">
            <a:alphaModFix/>
          </a:blip>
          <a:stretch>
            <a:fillRect/>
          </a:stretch>
        </p:blipFill>
        <p:spPr>
          <a:xfrm>
            <a:off x="2247968" y="150550"/>
            <a:ext cx="1666902" cy="2222551"/>
          </a:xfrm>
          <a:prstGeom prst="rect">
            <a:avLst/>
          </a:prstGeom>
          <a:noFill/>
          <a:ln>
            <a:noFill/>
          </a:ln>
        </p:spPr>
      </p:pic>
      <p:pic>
        <p:nvPicPr>
          <p:cNvPr id="210" name="Google Shape;210;p25"/>
          <p:cNvPicPr preferRelativeResize="0"/>
          <p:nvPr/>
        </p:nvPicPr>
        <p:blipFill>
          <a:blip r:embed="rId8">
            <a:alphaModFix/>
          </a:blip>
          <a:stretch>
            <a:fillRect/>
          </a:stretch>
        </p:blipFill>
        <p:spPr>
          <a:xfrm>
            <a:off x="6437825" y="3176725"/>
            <a:ext cx="2562227" cy="1921674"/>
          </a:xfrm>
          <a:prstGeom prst="rect">
            <a:avLst/>
          </a:prstGeom>
          <a:noFill/>
          <a:ln>
            <a:noFill/>
          </a:ln>
        </p:spPr>
      </p:pic>
      <p:pic>
        <p:nvPicPr>
          <p:cNvPr id="211" name="Google Shape;211;p25"/>
          <p:cNvPicPr preferRelativeResize="0"/>
          <p:nvPr/>
        </p:nvPicPr>
        <p:blipFill>
          <a:blip r:embed="rId9">
            <a:alphaModFix/>
          </a:blip>
          <a:stretch>
            <a:fillRect/>
          </a:stretch>
        </p:blipFill>
        <p:spPr>
          <a:xfrm>
            <a:off x="5198000" y="2198225"/>
            <a:ext cx="1992852" cy="14946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body" idx="1"/>
          </p:nvPr>
        </p:nvSpPr>
        <p:spPr>
          <a:xfrm>
            <a:off x="1420850" y="404650"/>
            <a:ext cx="3959400" cy="2062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a:latin typeface="Work Sans"/>
                <a:ea typeface="Work Sans"/>
                <a:cs typeface="Work Sans"/>
                <a:sym typeface="Work Sans"/>
              </a:rPr>
              <a:t>Acceleration &amp; Project Based Learning</a:t>
            </a:r>
            <a:endParaRPr b="1">
              <a:latin typeface="Work Sans"/>
              <a:ea typeface="Work Sans"/>
              <a:cs typeface="Work Sans"/>
              <a:sym typeface="Work Sans"/>
            </a:endParaRPr>
          </a:p>
        </p:txBody>
      </p:sp>
      <p:sp>
        <p:nvSpPr>
          <p:cNvPr id="217" name="Google Shape;217;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18" name="Google Shape;218;p26"/>
          <p:cNvPicPr preferRelativeResize="0"/>
          <p:nvPr/>
        </p:nvPicPr>
        <p:blipFill>
          <a:blip r:embed="rId3">
            <a:alphaModFix/>
          </a:blip>
          <a:stretch>
            <a:fillRect/>
          </a:stretch>
        </p:blipFill>
        <p:spPr>
          <a:xfrm>
            <a:off x="6825775" y="-128324"/>
            <a:ext cx="2203500" cy="2937999"/>
          </a:xfrm>
          <a:prstGeom prst="rect">
            <a:avLst/>
          </a:prstGeom>
          <a:noFill/>
          <a:ln>
            <a:noFill/>
          </a:ln>
        </p:spPr>
      </p:pic>
      <p:pic>
        <p:nvPicPr>
          <p:cNvPr id="219" name="Google Shape;219;p26"/>
          <p:cNvPicPr preferRelativeResize="0"/>
          <p:nvPr/>
        </p:nvPicPr>
        <p:blipFill>
          <a:blip r:embed="rId4">
            <a:alphaModFix/>
          </a:blip>
          <a:stretch>
            <a:fillRect/>
          </a:stretch>
        </p:blipFill>
        <p:spPr>
          <a:xfrm>
            <a:off x="97425" y="2677300"/>
            <a:ext cx="3229148" cy="2421876"/>
          </a:xfrm>
          <a:prstGeom prst="rect">
            <a:avLst/>
          </a:prstGeom>
          <a:noFill/>
          <a:ln>
            <a:noFill/>
          </a:ln>
        </p:spPr>
      </p:pic>
      <p:pic>
        <p:nvPicPr>
          <p:cNvPr id="220" name="Google Shape;220;p26"/>
          <p:cNvPicPr preferRelativeResize="0"/>
          <p:nvPr/>
        </p:nvPicPr>
        <p:blipFill>
          <a:blip r:embed="rId5">
            <a:alphaModFix/>
          </a:blip>
          <a:stretch>
            <a:fillRect/>
          </a:stretch>
        </p:blipFill>
        <p:spPr>
          <a:xfrm>
            <a:off x="119575" y="274088"/>
            <a:ext cx="1742500" cy="2323333"/>
          </a:xfrm>
          <a:prstGeom prst="rect">
            <a:avLst/>
          </a:prstGeom>
          <a:noFill/>
          <a:ln>
            <a:noFill/>
          </a:ln>
        </p:spPr>
      </p:pic>
      <p:pic>
        <p:nvPicPr>
          <p:cNvPr id="221" name="Google Shape;221;p26"/>
          <p:cNvPicPr preferRelativeResize="0"/>
          <p:nvPr/>
        </p:nvPicPr>
        <p:blipFill>
          <a:blip r:embed="rId6">
            <a:alphaModFix/>
          </a:blip>
          <a:stretch>
            <a:fillRect/>
          </a:stretch>
        </p:blipFill>
        <p:spPr>
          <a:xfrm>
            <a:off x="4917970" y="89075"/>
            <a:ext cx="1711081" cy="2281452"/>
          </a:xfrm>
          <a:prstGeom prst="rect">
            <a:avLst/>
          </a:prstGeom>
          <a:noFill/>
          <a:ln>
            <a:noFill/>
          </a:ln>
        </p:spPr>
      </p:pic>
      <p:pic>
        <p:nvPicPr>
          <p:cNvPr id="222" name="Google Shape;222;p26"/>
          <p:cNvPicPr preferRelativeResize="0"/>
          <p:nvPr/>
        </p:nvPicPr>
        <p:blipFill>
          <a:blip r:embed="rId7">
            <a:alphaModFix/>
          </a:blip>
          <a:stretch>
            <a:fillRect/>
          </a:stretch>
        </p:blipFill>
        <p:spPr>
          <a:xfrm>
            <a:off x="3378138" y="2547425"/>
            <a:ext cx="2664576" cy="1995953"/>
          </a:xfrm>
          <a:prstGeom prst="rect">
            <a:avLst/>
          </a:prstGeom>
          <a:noFill/>
          <a:ln>
            <a:noFill/>
          </a:ln>
        </p:spPr>
      </p:pic>
      <p:pic>
        <p:nvPicPr>
          <p:cNvPr id="223" name="Google Shape;223;p26"/>
          <p:cNvPicPr preferRelativeResize="0"/>
          <p:nvPr/>
        </p:nvPicPr>
        <p:blipFill>
          <a:blip r:embed="rId8">
            <a:alphaModFix/>
          </a:blip>
          <a:stretch>
            <a:fillRect/>
          </a:stretch>
        </p:blipFill>
        <p:spPr>
          <a:xfrm>
            <a:off x="6165337" y="2909700"/>
            <a:ext cx="2863949" cy="2145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ctrTitle"/>
          </p:nvPr>
        </p:nvSpPr>
        <p:spPr>
          <a:xfrm>
            <a:off x="1532800" y="1207075"/>
            <a:ext cx="6711900" cy="285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sz="6000"/>
              <a:t>Guidance and Counseling</a:t>
            </a:r>
            <a:endParaRPr sz="6000"/>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34" name="Google Shape;234;p28"/>
          <p:cNvSpPr txBox="1"/>
          <p:nvPr/>
        </p:nvSpPr>
        <p:spPr>
          <a:xfrm>
            <a:off x="956675" y="282125"/>
            <a:ext cx="7457400" cy="45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Raleway"/>
                <a:ea typeface="Raleway"/>
                <a:cs typeface="Raleway"/>
                <a:sym typeface="Raleway"/>
              </a:rPr>
              <a:t>2021-22</a:t>
            </a:r>
            <a:endParaRPr sz="2400" b="1">
              <a:latin typeface="Raleway"/>
              <a:ea typeface="Raleway"/>
              <a:cs typeface="Raleway"/>
              <a:sym typeface="Raleway"/>
            </a:endParaRPr>
          </a:p>
          <a:p>
            <a:pPr marL="0" lvl="0" indent="0" algn="l" rtl="0">
              <a:spcBef>
                <a:spcPts val="0"/>
              </a:spcBef>
              <a:spcAft>
                <a:spcPts val="0"/>
              </a:spcAft>
              <a:buNone/>
            </a:pPr>
            <a:r>
              <a:rPr lang="en" sz="2400" b="1">
                <a:latin typeface="Raleway"/>
                <a:ea typeface="Raleway"/>
                <a:cs typeface="Raleway"/>
                <a:sym typeface="Raleway"/>
              </a:rPr>
              <a:t>Guidance and Counseling Smart Goal: </a:t>
            </a:r>
            <a:r>
              <a:rPr lang="en" sz="1800">
                <a:latin typeface="Raleway Thin"/>
                <a:ea typeface="Raleway Thin"/>
                <a:cs typeface="Raleway Thin"/>
                <a:sym typeface="Raleway Thin"/>
              </a:rPr>
              <a:t>equip guidance staff with tools to recognize and effectively support high ability students with non-academic needs.</a:t>
            </a:r>
            <a:endParaRPr sz="1800">
              <a:latin typeface="Raleway Thin"/>
              <a:ea typeface="Raleway Thin"/>
              <a:cs typeface="Raleway Thin"/>
              <a:sym typeface="Raleway Thin"/>
            </a:endParaRPr>
          </a:p>
          <a:p>
            <a:pPr marL="0" lvl="0" indent="0" algn="l" rtl="0">
              <a:spcBef>
                <a:spcPts val="0"/>
              </a:spcBef>
              <a:spcAft>
                <a:spcPts val="0"/>
              </a:spcAft>
              <a:buNone/>
            </a:pPr>
            <a:endParaRPr sz="1800">
              <a:latin typeface="Raleway Thin"/>
              <a:ea typeface="Raleway Thin"/>
              <a:cs typeface="Raleway Thin"/>
              <a:sym typeface="Raleway Thin"/>
            </a:endParaRPr>
          </a:p>
          <a:p>
            <a:pPr marL="0" lvl="0" indent="0" algn="l" rtl="0">
              <a:spcBef>
                <a:spcPts val="0"/>
              </a:spcBef>
              <a:spcAft>
                <a:spcPts val="0"/>
              </a:spcAft>
              <a:buNone/>
            </a:pPr>
            <a:r>
              <a:rPr lang="en" sz="1800" b="1">
                <a:latin typeface="Raleway"/>
                <a:ea typeface="Raleway"/>
                <a:cs typeface="Raleway"/>
                <a:sym typeface="Raleway"/>
              </a:rPr>
              <a:t>How?</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Parent University: SENG, Co-Presenters: Jessica Daugherty/Whitney Coake (DOE High Ability Coordinator)</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SENG Facilitator training: high ability coordinator, elementary counselors, and MS/HS high ability counselors, </a:t>
            </a:r>
            <a:r>
              <a:rPr lang="en" sz="1800" i="1">
                <a:latin typeface="Raleway Thin"/>
                <a:ea typeface="Raleway Thin"/>
                <a:cs typeface="Raleway Thin"/>
                <a:sym typeface="Raleway Thin"/>
              </a:rPr>
              <a:t>fall 2021</a:t>
            </a:r>
            <a:endParaRPr sz="1800" i="1">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Host quarterly meetings between guidance counselor and high ability coordinator to continue the conversation</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Increase parent communication in regards to scheduling options, specifically MS/HS</a:t>
            </a:r>
            <a:endParaRPr sz="1800">
              <a:latin typeface="Raleway Thin"/>
              <a:ea typeface="Raleway Thin"/>
              <a:cs typeface="Raleway Thin"/>
              <a:sym typeface="Raleway Thin"/>
            </a:endParaRPr>
          </a:p>
          <a:p>
            <a:pPr marL="457200" lvl="0" indent="0" algn="l" rtl="0">
              <a:spcBef>
                <a:spcPts val="0"/>
              </a:spcBef>
              <a:spcAft>
                <a:spcPts val="0"/>
              </a:spcAft>
              <a:buNone/>
            </a:pPr>
            <a:endParaRPr sz="1800">
              <a:latin typeface="Raleway Thin"/>
              <a:ea typeface="Raleway Thin"/>
              <a:cs typeface="Raleway Thin"/>
              <a:sym typeface="Raleway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ctrTitle"/>
          </p:nvPr>
        </p:nvSpPr>
        <p:spPr>
          <a:xfrm>
            <a:off x="1216025" y="2878750"/>
            <a:ext cx="6711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sz="6000"/>
              <a:t>Professional Development</a:t>
            </a:r>
            <a:endParaRPr sz="6000"/>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45" name="Google Shape;245;p30"/>
          <p:cNvSpPr txBox="1"/>
          <p:nvPr/>
        </p:nvSpPr>
        <p:spPr>
          <a:xfrm>
            <a:off x="982975" y="318825"/>
            <a:ext cx="75075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2021-22</a:t>
            </a:r>
            <a:endParaRPr sz="1800" b="1">
              <a:latin typeface="Raleway"/>
              <a:ea typeface="Raleway"/>
              <a:cs typeface="Raleway"/>
              <a:sym typeface="Raleway"/>
            </a:endParaRPr>
          </a:p>
          <a:p>
            <a:pPr marL="0" lvl="0" indent="0" algn="l" rtl="0">
              <a:spcBef>
                <a:spcPts val="0"/>
              </a:spcBef>
              <a:spcAft>
                <a:spcPts val="0"/>
              </a:spcAft>
              <a:buNone/>
            </a:pPr>
            <a:r>
              <a:rPr lang="en" sz="1800" b="1">
                <a:latin typeface="Raleway"/>
                <a:ea typeface="Raleway"/>
                <a:cs typeface="Raleway"/>
                <a:sym typeface="Raleway"/>
              </a:rPr>
              <a:t>Professional Development Goal: </a:t>
            </a:r>
            <a:r>
              <a:rPr lang="en" sz="1800">
                <a:latin typeface="Raleway Thin"/>
                <a:ea typeface="Raleway Thin"/>
                <a:cs typeface="Raleway Thin"/>
                <a:sym typeface="Raleway Thin"/>
              </a:rPr>
              <a:t>Increase teacher efficacy specific to high ability best practices</a:t>
            </a:r>
            <a:endParaRPr sz="1800">
              <a:latin typeface="Raleway Thin"/>
              <a:ea typeface="Raleway Thin"/>
              <a:cs typeface="Raleway Thin"/>
              <a:sym typeface="Raleway Thin"/>
            </a:endParaRPr>
          </a:p>
          <a:p>
            <a:pPr marL="0" lvl="0" indent="0" algn="l" rtl="0">
              <a:spcBef>
                <a:spcPts val="0"/>
              </a:spcBef>
              <a:spcAft>
                <a:spcPts val="0"/>
              </a:spcAft>
              <a:buNone/>
            </a:pPr>
            <a:endParaRPr sz="1800">
              <a:latin typeface="Raleway Thin"/>
              <a:ea typeface="Raleway Thin"/>
              <a:cs typeface="Raleway Thin"/>
              <a:sym typeface="Raleway Thin"/>
            </a:endParaRPr>
          </a:p>
          <a:p>
            <a:pPr marL="0" lvl="0" indent="0" algn="l" rtl="0">
              <a:spcBef>
                <a:spcPts val="0"/>
              </a:spcBef>
              <a:spcAft>
                <a:spcPts val="0"/>
              </a:spcAft>
              <a:buNone/>
            </a:pPr>
            <a:r>
              <a:rPr lang="en" sz="1800" b="1">
                <a:latin typeface="Raleway"/>
                <a:ea typeface="Raleway"/>
                <a:cs typeface="Raleway"/>
                <a:sym typeface="Raleway"/>
              </a:rPr>
              <a:t>How?</a:t>
            </a:r>
            <a:endParaRPr sz="1800" b="1">
              <a:latin typeface="Raleway"/>
              <a:ea typeface="Raleway"/>
              <a:cs typeface="Raleway"/>
              <a:sym typeface="Raleway"/>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Continue annual cohorts for high ability licensure (K-12), currently at 11 (2 in 2016)</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HA Licensed teachers placed in leadership positions, and cluster classrooms</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HA Teacher modules, led by HA Coordinator spring 2021</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DOE HA Webinars, Summer 2021 (funded by HA Grant)</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Design co-planning and co-teaching opportunities between the high ability coordinator and classroom teachers</a:t>
            </a:r>
            <a:endParaRPr sz="1800">
              <a:latin typeface="Raleway Thin"/>
              <a:ea typeface="Raleway Thin"/>
              <a:cs typeface="Raleway Thin"/>
              <a:sym typeface="Raleway Thin"/>
            </a:endParaRPr>
          </a:p>
          <a:p>
            <a:pPr marL="457200" lvl="0" indent="-342900" algn="l" rtl="0">
              <a:spcBef>
                <a:spcPts val="0"/>
              </a:spcBef>
              <a:spcAft>
                <a:spcPts val="0"/>
              </a:spcAft>
              <a:buSzPts val="1800"/>
              <a:buFont typeface="Raleway Thin"/>
              <a:buChar char="●"/>
            </a:pPr>
            <a:r>
              <a:rPr lang="en" sz="1800">
                <a:latin typeface="Raleway Thin"/>
                <a:ea typeface="Raleway Thin"/>
                <a:cs typeface="Raleway Thin"/>
                <a:sym typeface="Raleway Thin"/>
              </a:rPr>
              <a:t>Current HA Instructional Assistant pilot for HA coaching support</a:t>
            </a:r>
            <a:endParaRPr sz="1800">
              <a:latin typeface="Raleway Thin"/>
              <a:ea typeface="Raleway Thin"/>
              <a:cs typeface="Raleway Thin"/>
              <a:sym typeface="Raleway Th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1216025" y="469775"/>
            <a:ext cx="6711900" cy="623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Thank you!</a:t>
            </a:r>
            <a:endParaRPr/>
          </a:p>
        </p:txBody>
      </p:sp>
      <p:sp>
        <p:nvSpPr>
          <p:cNvPr id="251" name="Google Shape;251;p31"/>
          <p:cNvSpPr txBox="1">
            <a:spLocks noGrp="1"/>
          </p:cNvSpPr>
          <p:nvPr>
            <p:ph type="body" idx="2"/>
          </p:nvPr>
        </p:nvSpPr>
        <p:spPr>
          <a:xfrm>
            <a:off x="4939923"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1100"/>
          </a:p>
          <a:p>
            <a:pPr marL="0" lvl="0" indent="0" algn="l" rtl="0">
              <a:spcBef>
                <a:spcPts val="600"/>
              </a:spcBef>
              <a:spcAft>
                <a:spcPts val="0"/>
              </a:spcAft>
              <a:buClr>
                <a:schemeClr val="dk1"/>
              </a:buClr>
              <a:buSzPts val="1100"/>
              <a:buFont typeface="Arial"/>
              <a:buNone/>
            </a:pPr>
            <a:endParaRPr sz="1100" b="1"/>
          </a:p>
        </p:txBody>
      </p:sp>
      <p:sp>
        <p:nvSpPr>
          <p:cNvPr id="252" name="Google Shape;252;p31"/>
          <p:cNvSpPr txBox="1">
            <a:spLocks noGrp="1"/>
          </p:cNvSpPr>
          <p:nvPr>
            <p:ph type="body" idx="2"/>
          </p:nvPr>
        </p:nvSpPr>
        <p:spPr>
          <a:xfrm>
            <a:off x="1216025" y="3996475"/>
            <a:ext cx="6711900" cy="76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sz="1100"/>
          </a:p>
        </p:txBody>
      </p:sp>
      <p:sp>
        <p:nvSpPr>
          <p:cNvPr id="253" name="Google Shape;253;p3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54" name="Google Shape;254;p31" title="FES Student 1">
            <a:hlinkClick r:id="rId3"/>
          </p:cNvPr>
          <p:cNvPicPr preferRelativeResize="0"/>
          <p:nvPr/>
        </p:nvPicPr>
        <p:blipFill>
          <a:blip r:embed="rId4">
            <a:alphaModFix/>
          </a:blip>
          <a:stretch>
            <a:fillRect/>
          </a:stretch>
        </p:blipFill>
        <p:spPr>
          <a:xfrm>
            <a:off x="66050" y="1414731"/>
            <a:ext cx="3085400" cy="2314025"/>
          </a:xfrm>
          <a:prstGeom prst="rect">
            <a:avLst/>
          </a:prstGeom>
          <a:noFill/>
          <a:ln>
            <a:noFill/>
          </a:ln>
        </p:spPr>
      </p:pic>
      <p:pic>
        <p:nvPicPr>
          <p:cNvPr id="255" name="Google Shape;255;p31" title="FES Student 2">
            <a:hlinkClick r:id="rId5"/>
          </p:cNvPr>
          <p:cNvPicPr preferRelativeResize="0"/>
          <p:nvPr/>
        </p:nvPicPr>
        <p:blipFill>
          <a:blip r:embed="rId6">
            <a:alphaModFix/>
          </a:blip>
          <a:stretch>
            <a:fillRect/>
          </a:stretch>
        </p:blipFill>
        <p:spPr>
          <a:xfrm>
            <a:off x="6045400" y="1395250"/>
            <a:ext cx="2988000" cy="2240979"/>
          </a:xfrm>
          <a:prstGeom prst="rect">
            <a:avLst/>
          </a:prstGeom>
          <a:noFill/>
          <a:ln>
            <a:noFill/>
          </a:ln>
        </p:spPr>
      </p:pic>
      <p:pic>
        <p:nvPicPr>
          <p:cNvPr id="256" name="Google Shape;256;p31" title="MCE 3">
            <a:hlinkClick r:id="rId7"/>
          </p:cNvPr>
          <p:cNvPicPr preferRelativeResize="0"/>
          <p:nvPr/>
        </p:nvPicPr>
        <p:blipFill>
          <a:blip r:embed="rId8">
            <a:alphaModFix/>
          </a:blip>
          <a:stretch>
            <a:fillRect/>
          </a:stretch>
        </p:blipFill>
        <p:spPr>
          <a:xfrm>
            <a:off x="3348875" y="2898725"/>
            <a:ext cx="2569566" cy="192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p:cTn id="1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1216025" y="774575"/>
            <a:ext cx="6711900" cy="623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Mission Statement</a:t>
            </a:r>
            <a:endParaRPr/>
          </a:p>
        </p:txBody>
      </p:sp>
      <p:sp>
        <p:nvSpPr>
          <p:cNvPr id="118" name="Google Shape;118;p15"/>
          <p:cNvSpPr txBox="1">
            <a:spLocks noGrp="1"/>
          </p:cNvSpPr>
          <p:nvPr>
            <p:ph type="body" idx="2"/>
          </p:nvPr>
        </p:nvSpPr>
        <p:spPr>
          <a:xfrm>
            <a:off x="4939923"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1100"/>
          </a:p>
          <a:p>
            <a:pPr marL="0" lvl="0" indent="0" algn="l" rtl="0">
              <a:spcBef>
                <a:spcPts val="600"/>
              </a:spcBef>
              <a:spcAft>
                <a:spcPts val="0"/>
              </a:spcAft>
              <a:buClr>
                <a:schemeClr val="dk1"/>
              </a:buClr>
              <a:buSzPts val="1100"/>
              <a:buFont typeface="Arial"/>
              <a:buNone/>
            </a:pPr>
            <a:endParaRPr sz="1100" b="1"/>
          </a:p>
        </p:txBody>
      </p:sp>
      <p:sp>
        <p:nvSpPr>
          <p:cNvPr id="119" name="Google Shape;119;p15"/>
          <p:cNvSpPr txBox="1">
            <a:spLocks noGrp="1"/>
          </p:cNvSpPr>
          <p:nvPr>
            <p:ph type="body" idx="1"/>
          </p:nvPr>
        </p:nvSpPr>
        <p:spPr>
          <a:xfrm>
            <a:off x="1180100" y="1435275"/>
            <a:ext cx="6711900" cy="10698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2050">
                <a:solidFill>
                  <a:srgbClr val="333333"/>
                </a:solidFill>
                <a:latin typeface="Raleway"/>
                <a:ea typeface="Raleway"/>
                <a:cs typeface="Raleway"/>
                <a:sym typeface="Raleway"/>
              </a:rPr>
              <a:t>Mt. Vernon Community School Corporation will provide support and guidance to all identified high ability students, as well as appropriate educational experiences according to their academic ability.  We recognize that high ability students are found in all racial, cultural, ethnic, and socio-economic populations.  We are committed to an educational program that provides a challenging, differentiated curriculum through a wide range of services to all of our high ability students</a:t>
            </a:r>
            <a:r>
              <a:rPr lang="en" sz="1650">
                <a:solidFill>
                  <a:srgbClr val="333333"/>
                </a:solidFill>
                <a:latin typeface="Raleway"/>
                <a:ea typeface="Raleway"/>
                <a:cs typeface="Raleway"/>
                <a:sym typeface="Raleway"/>
              </a:rPr>
              <a:t>.</a:t>
            </a:r>
            <a:r>
              <a:rPr lang="en" sz="1650" b="1">
                <a:solidFill>
                  <a:srgbClr val="333333"/>
                </a:solidFill>
                <a:latin typeface="Raleway"/>
                <a:ea typeface="Raleway"/>
                <a:cs typeface="Raleway"/>
                <a:sym typeface="Raleway"/>
              </a:rPr>
              <a:t> </a:t>
            </a:r>
            <a:r>
              <a:rPr lang="en" sz="1050" b="1">
                <a:solidFill>
                  <a:srgbClr val="333333"/>
                </a:solidFill>
                <a:latin typeface="Raleway"/>
                <a:ea typeface="Raleway"/>
                <a:cs typeface="Raleway"/>
                <a:sym typeface="Raleway"/>
              </a:rPr>
              <a:t> </a:t>
            </a:r>
            <a:endParaRPr sz="1100">
              <a:latin typeface="Raleway Thin"/>
              <a:ea typeface="Raleway Thin"/>
              <a:cs typeface="Raleway Thin"/>
              <a:sym typeface="Raleway Thin"/>
            </a:endParaRPr>
          </a:p>
        </p:txBody>
      </p:sp>
      <p:sp>
        <p:nvSpPr>
          <p:cNvPr id="120" name="Google Shape;120;p15"/>
          <p:cNvSpPr txBox="1">
            <a:spLocks noGrp="1"/>
          </p:cNvSpPr>
          <p:nvPr>
            <p:ph type="body" idx="2"/>
          </p:nvPr>
        </p:nvSpPr>
        <p:spPr>
          <a:xfrm>
            <a:off x="1216025" y="3996475"/>
            <a:ext cx="6711900" cy="76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sz="1100"/>
          </a:p>
        </p:txBody>
      </p:sp>
      <p:sp>
        <p:nvSpPr>
          <p:cNvPr id="121" name="Google Shape;121;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242375" y="985150"/>
            <a:ext cx="3665100" cy="1487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Where we have been...</a:t>
            </a:r>
            <a:endParaRPr/>
          </a:p>
          <a:p>
            <a:pPr marL="0" lvl="0" indent="0" algn="l" rtl="0">
              <a:spcBef>
                <a:spcPts val="0"/>
              </a:spcBef>
              <a:spcAft>
                <a:spcPts val="0"/>
              </a:spcAft>
              <a:buNone/>
            </a:pPr>
            <a:endParaRPr/>
          </a:p>
        </p:txBody>
      </p:sp>
      <p:sp>
        <p:nvSpPr>
          <p:cNvPr id="127" name="Google Shape;127;p16"/>
          <p:cNvSpPr txBox="1">
            <a:spLocks noGrp="1"/>
          </p:cNvSpPr>
          <p:nvPr>
            <p:ph type="body" idx="1"/>
          </p:nvPr>
        </p:nvSpPr>
        <p:spPr>
          <a:xfrm>
            <a:off x="319900" y="1863125"/>
            <a:ext cx="38841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b="1">
                <a:latin typeface="Work Sans"/>
                <a:ea typeface="Work Sans"/>
                <a:cs typeface="Work Sans"/>
                <a:sym typeface="Work Sans"/>
              </a:rPr>
              <a:t>2015:</a:t>
            </a:r>
            <a:endParaRPr sz="1500" b="1">
              <a:latin typeface="Work Sans"/>
              <a:ea typeface="Work Sans"/>
              <a:cs typeface="Work Sans"/>
              <a:sym typeface="Work Sans"/>
            </a:endParaRPr>
          </a:p>
          <a:p>
            <a:pPr marL="457200" lvl="0" indent="-323850" algn="l" rtl="0">
              <a:spcBef>
                <a:spcPts val="600"/>
              </a:spcBef>
              <a:spcAft>
                <a:spcPts val="0"/>
              </a:spcAft>
              <a:buSzPts val="1500"/>
              <a:buChar char="✘"/>
            </a:pPr>
            <a:r>
              <a:rPr lang="en" sz="1500"/>
              <a:t>Simiplified identification system</a:t>
            </a:r>
            <a:endParaRPr sz="1500"/>
          </a:p>
          <a:p>
            <a:pPr marL="457200" lvl="0" indent="-323850" algn="l" rtl="0">
              <a:spcBef>
                <a:spcPts val="0"/>
              </a:spcBef>
              <a:spcAft>
                <a:spcPts val="0"/>
              </a:spcAft>
              <a:buSzPts val="1500"/>
              <a:buChar char="✘"/>
            </a:pPr>
            <a:r>
              <a:rPr lang="en" sz="1500"/>
              <a:t>Programming: Elementary- differentiation in a heterogenous classroom, Middle School/HS- Advanced courses </a:t>
            </a:r>
            <a:endParaRPr sz="1500"/>
          </a:p>
          <a:p>
            <a:pPr marL="457200" lvl="0" indent="-323850" algn="l" rtl="0">
              <a:spcBef>
                <a:spcPts val="0"/>
              </a:spcBef>
              <a:spcAft>
                <a:spcPts val="0"/>
              </a:spcAft>
              <a:buSzPts val="1500"/>
              <a:buChar char="✘"/>
            </a:pPr>
            <a:r>
              <a:rPr lang="en" sz="1500"/>
              <a:t>Outsourced grant management</a:t>
            </a:r>
            <a:endParaRPr sz="1500"/>
          </a:p>
          <a:p>
            <a:pPr marL="457200" lvl="0" indent="-323850" algn="l" rtl="0">
              <a:spcBef>
                <a:spcPts val="0"/>
              </a:spcBef>
              <a:spcAft>
                <a:spcPts val="0"/>
              </a:spcAft>
              <a:buSzPts val="1500"/>
              <a:buChar char="✘"/>
            </a:pPr>
            <a:r>
              <a:rPr lang="en" sz="1500"/>
              <a:t>One high ability license for the district</a:t>
            </a:r>
            <a:endParaRPr sz="1500"/>
          </a:p>
          <a:p>
            <a:pPr marL="0" lvl="0" indent="0" algn="l" rtl="0">
              <a:spcBef>
                <a:spcPts val="600"/>
              </a:spcBef>
              <a:spcAft>
                <a:spcPts val="0"/>
              </a:spcAft>
              <a:buNone/>
            </a:pPr>
            <a:endParaRPr sz="1500" b="1">
              <a:latin typeface="Work Sans"/>
              <a:ea typeface="Work Sans"/>
              <a:cs typeface="Work Sans"/>
              <a:sym typeface="Work Sans"/>
            </a:endParaRPr>
          </a:p>
        </p:txBody>
      </p:sp>
      <p:sp>
        <p:nvSpPr>
          <p:cNvPr id="128" name="Google Shape;128;p16"/>
          <p:cNvSpPr txBox="1">
            <a:spLocks noGrp="1"/>
          </p:cNvSpPr>
          <p:nvPr>
            <p:ph type="body" idx="2"/>
          </p:nvPr>
        </p:nvSpPr>
        <p:spPr>
          <a:xfrm>
            <a:off x="4668626" y="1823050"/>
            <a:ext cx="35631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a:latin typeface="Work Sans"/>
                <a:ea typeface="Work Sans"/>
                <a:cs typeface="Work Sans"/>
                <a:sym typeface="Work Sans"/>
              </a:rPr>
              <a:t>2021:</a:t>
            </a:r>
            <a:endParaRPr sz="1600" b="1">
              <a:latin typeface="Work Sans"/>
              <a:ea typeface="Work Sans"/>
              <a:cs typeface="Work Sans"/>
              <a:sym typeface="Work Sans"/>
            </a:endParaRPr>
          </a:p>
          <a:p>
            <a:pPr marL="457200" lvl="0" indent="-330200" algn="l" rtl="0">
              <a:spcBef>
                <a:spcPts val="600"/>
              </a:spcBef>
              <a:spcAft>
                <a:spcPts val="0"/>
              </a:spcAft>
              <a:buSzPts val="1600"/>
              <a:buChar char="✘"/>
            </a:pPr>
            <a:r>
              <a:rPr lang="en" sz="1600"/>
              <a:t>Systematic </a:t>
            </a:r>
            <a:r>
              <a:rPr lang="en" sz="1600" b="1">
                <a:latin typeface="Work Sans"/>
                <a:ea typeface="Work Sans"/>
                <a:cs typeface="Work Sans"/>
                <a:sym typeface="Work Sans"/>
              </a:rPr>
              <a:t>three tiered</a:t>
            </a:r>
            <a:r>
              <a:rPr lang="en" sz="1600"/>
              <a:t> identification plan</a:t>
            </a:r>
            <a:endParaRPr sz="1600"/>
          </a:p>
          <a:p>
            <a:pPr marL="457200" lvl="0" indent="-330200" algn="l" rtl="0">
              <a:spcBef>
                <a:spcPts val="0"/>
              </a:spcBef>
              <a:spcAft>
                <a:spcPts val="0"/>
              </a:spcAft>
              <a:buSzPts val="1600"/>
              <a:buChar char="✘"/>
            </a:pPr>
            <a:r>
              <a:rPr lang="en" sz="1600"/>
              <a:t>Programming: high ability </a:t>
            </a:r>
            <a:r>
              <a:rPr lang="en" sz="1600" b="1">
                <a:latin typeface="Work Sans"/>
                <a:ea typeface="Work Sans"/>
                <a:cs typeface="Work Sans"/>
                <a:sym typeface="Work Sans"/>
              </a:rPr>
              <a:t>cluster </a:t>
            </a:r>
            <a:r>
              <a:rPr lang="en" sz="1600"/>
              <a:t>classrooms K-8, Middle School/HS- Advanced courses</a:t>
            </a:r>
            <a:endParaRPr sz="1600"/>
          </a:p>
          <a:p>
            <a:pPr marL="457200" lvl="0" indent="-330200" algn="l" rtl="0">
              <a:spcBef>
                <a:spcPts val="0"/>
              </a:spcBef>
              <a:spcAft>
                <a:spcPts val="0"/>
              </a:spcAft>
              <a:buSzPts val="1600"/>
              <a:buChar char="✘"/>
            </a:pPr>
            <a:r>
              <a:rPr lang="en" sz="1600"/>
              <a:t>Licensed </a:t>
            </a:r>
            <a:r>
              <a:rPr lang="en" sz="1600" b="1">
                <a:latin typeface="Work Sans"/>
                <a:ea typeface="Work Sans"/>
                <a:cs typeface="Work Sans"/>
                <a:sym typeface="Work Sans"/>
              </a:rPr>
              <a:t>High ability Coordinator</a:t>
            </a:r>
            <a:r>
              <a:rPr lang="en" sz="1600"/>
              <a:t> and teacher</a:t>
            </a:r>
            <a:endParaRPr sz="1600"/>
          </a:p>
          <a:p>
            <a:pPr marL="457200" lvl="0" indent="-330200" algn="l" rtl="0">
              <a:spcBef>
                <a:spcPts val="0"/>
              </a:spcBef>
              <a:spcAft>
                <a:spcPts val="0"/>
              </a:spcAft>
              <a:buSzPts val="1600"/>
              <a:buChar char="✘"/>
            </a:pPr>
            <a:r>
              <a:rPr lang="en" sz="1600" b="1">
                <a:latin typeface="Work Sans"/>
                <a:ea typeface="Work Sans"/>
                <a:cs typeface="Work Sans"/>
                <a:sym typeface="Work Sans"/>
              </a:rPr>
              <a:t>11 </a:t>
            </a:r>
            <a:r>
              <a:rPr lang="en" sz="1600"/>
              <a:t>high ability licenced teachers (spring 2022)</a:t>
            </a:r>
            <a:endParaRPr sz="1600"/>
          </a:p>
        </p:txBody>
      </p:sp>
      <p:sp>
        <p:nvSpPr>
          <p:cNvPr id="129" name="Google Shape;1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30" name="Google Shape;130;p16"/>
          <p:cNvSpPr txBox="1">
            <a:spLocks noGrp="1"/>
          </p:cNvSpPr>
          <p:nvPr>
            <p:ph type="title"/>
          </p:nvPr>
        </p:nvSpPr>
        <p:spPr>
          <a:xfrm>
            <a:off x="4713300" y="1010475"/>
            <a:ext cx="3665100" cy="1487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Where we are now...</a:t>
            </a: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ctrTitle"/>
          </p:nvPr>
        </p:nvSpPr>
        <p:spPr>
          <a:xfrm>
            <a:off x="1299075" y="411475"/>
            <a:ext cx="6711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Program Evaluation</a:t>
            </a:r>
            <a:endParaRPr/>
          </a:p>
        </p:txBody>
      </p:sp>
      <p:sp>
        <p:nvSpPr>
          <p:cNvPr id="136" name="Google Shape;136;p17"/>
          <p:cNvSpPr txBox="1">
            <a:spLocks noGrp="1"/>
          </p:cNvSpPr>
          <p:nvPr>
            <p:ph type="subTitle" idx="1"/>
          </p:nvPr>
        </p:nvSpPr>
        <p:spPr>
          <a:xfrm>
            <a:off x="319900" y="4400350"/>
            <a:ext cx="83934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(See program </a:t>
            </a:r>
            <a:r>
              <a:rPr lang="en" u="sng">
                <a:solidFill>
                  <a:schemeClr val="hlink"/>
                </a:solidFill>
                <a:hlinkClick r:id="rId3"/>
              </a:rPr>
              <a:t>evaluation rubric</a:t>
            </a:r>
            <a:r>
              <a:rPr lang="en"/>
              <a:t> and </a:t>
            </a:r>
            <a:r>
              <a:rPr lang="en" u="sng">
                <a:solidFill>
                  <a:schemeClr val="hlink"/>
                </a:solidFill>
                <a:hlinkClick r:id="rId4"/>
              </a:rPr>
              <a:t>BBPC Agenda</a:t>
            </a:r>
            <a:r>
              <a:rPr lang="en"/>
              <a:t> handout)</a:t>
            </a:r>
            <a:endParaRPr/>
          </a:p>
        </p:txBody>
      </p:sp>
      <p:sp>
        <p:nvSpPr>
          <p:cNvPr id="137" name="Google Shape;137;p17"/>
          <p:cNvSpPr txBox="1"/>
          <p:nvPr/>
        </p:nvSpPr>
        <p:spPr>
          <a:xfrm>
            <a:off x="816500" y="3067275"/>
            <a:ext cx="6360300" cy="400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800"/>
              </a:spcAft>
              <a:buNone/>
            </a:pPr>
            <a:endParaRPr/>
          </a:p>
        </p:txBody>
      </p:sp>
      <p:sp>
        <p:nvSpPr>
          <p:cNvPr id="138" name="Google Shape;138;p17"/>
          <p:cNvSpPr txBox="1">
            <a:spLocks noGrp="1"/>
          </p:cNvSpPr>
          <p:nvPr>
            <p:ph type="body" idx="4294967295"/>
          </p:nvPr>
        </p:nvSpPr>
        <p:spPr>
          <a:xfrm>
            <a:off x="1519225" y="1578250"/>
            <a:ext cx="5864100" cy="167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50">
                <a:solidFill>
                  <a:srgbClr val="333333"/>
                </a:solidFill>
                <a:latin typeface="Raleway"/>
                <a:ea typeface="Raleway"/>
                <a:cs typeface="Raleway"/>
                <a:sym typeface="Raleway"/>
              </a:rPr>
              <a:t>To continually revise and improve our high ability program through a systematic evaluation process.</a:t>
            </a:r>
            <a:endParaRPr sz="2150">
              <a:solidFill>
                <a:srgbClr val="333333"/>
              </a:solidFill>
              <a:latin typeface="Raleway"/>
              <a:ea typeface="Raleway"/>
              <a:cs typeface="Raleway"/>
              <a:sym typeface="Raleway"/>
            </a:endParaRPr>
          </a:p>
          <a:p>
            <a:pPr marL="1371600" lvl="0" indent="0" algn="l" rtl="0">
              <a:spcBef>
                <a:spcPts val="800"/>
              </a:spcBef>
              <a:spcAft>
                <a:spcPts val="0"/>
              </a:spcAft>
              <a:buNone/>
            </a:pPr>
            <a:endParaRPr sz="150">
              <a:solidFill>
                <a:srgbClr val="333333"/>
              </a:solidFill>
              <a:latin typeface="Raleway"/>
              <a:ea typeface="Raleway"/>
              <a:cs typeface="Raleway"/>
              <a:sym typeface="Raleway"/>
            </a:endParaRPr>
          </a:p>
          <a:p>
            <a:pPr marL="0" lvl="0" indent="0" algn="l" rtl="0">
              <a:spcBef>
                <a:spcPts val="800"/>
              </a:spcBef>
              <a:spcAft>
                <a:spcPts val="0"/>
              </a:spcAft>
              <a:buNone/>
            </a:pPr>
            <a:r>
              <a:rPr lang="en" sz="2050">
                <a:solidFill>
                  <a:srgbClr val="333333"/>
                </a:solidFill>
                <a:latin typeface="Raleway"/>
                <a:ea typeface="Raleway"/>
                <a:cs typeface="Raleway"/>
                <a:sym typeface="Raleway"/>
              </a:rPr>
              <a:t>To encourage </a:t>
            </a:r>
            <a:r>
              <a:rPr lang="en" sz="2050" b="1">
                <a:solidFill>
                  <a:srgbClr val="333333"/>
                </a:solidFill>
                <a:latin typeface="Raleway"/>
                <a:ea typeface="Raleway"/>
                <a:cs typeface="Raleway"/>
                <a:sym typeface="Raleway"/>
              </a:rPr>
              <a:t>broad-based community </a:t>
            </a:r>
            <a:r>
              <a:rPr lang="en" sz="2050">
                <a:solidFill>
                  <a:srgbClr val="333333"/>
                </a:solidFill>
                <a:latin typeface="Raleway"/>
                <a:ea typeface="Raleway"/>
                <a:cs typeface="Raleway"/>
                <a:sym typeface="Raleway"/>
              </a:rPr>
              <a:t>participation and support in the planning, implementation, and evaluation of our program.</a:t>
            </a:r>
            <a:endParaRPr sz="1400">
              <a:solidFill>
                <a:srgbClr val="000000"/>
              </a:solidFill>
              <a:latin typeface="Arial"/>
              <a:ea typeface="Arial"/>
              <a:cs typeface="Arial"/>
              <a:sym typeface="Arial"/>
            </a:endParaRPr>
          </a:p>
          <a:p>
            <a:pPr marL="457200" lvl="0" indent="0" algn="l" rtl="0">
              <a:spcBef>
                <a:spcPts val="800"/>
              </a:spcBef>
              <a:spcAft>
                <a:spcPts val="800"/>
              </a:spcAft>
              <a:buNone/>
            </a:pPr>
            <a:endParaRPr sz="2150">
              <a:solidFill>
                <a:srgbClr val="333333"/>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p:nvPr/>
        </p:nvSpPr>
        <p:spPr>
          <a:xfrm>
            <a:off x="3145251" y="237374"/>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8"/>
          <p:cNvSpPr/>
          <p:nvPr/>
        </p:nvSpPr>
        <p:spPr>
          <a:xfrm>
            <a:off x="2125050" y="2646262"/>
            <a:ext cx="4979291"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8"/>
          <p:cNvSpPr txBox="1">
            <a:spLocks noGrp="1"/>
          </p:cNvSpPr>
          <p:nvPr>
            <p:ph type="ctrTitle" idx="4294967295"/>
          </p:nvPr>
        </p:nvSpPr>
        <p:spPr>
          <a:xfrm>
            <a:off x="1532500" y="2421550"/>
            <a:ext cx="607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Program Goals</a:t>
            </a:r>
            <a:endParaRPr sz="6000"/>
          </a:p>
        </p:txBody>
      </p:sp>
      <p:sp>
        <p:nvSpPr>
          <p:cNvPr id="146" name="Google Shape;146;p18"/>
          <p:cNvSpPr/>
          <p:nvPr/>
        </p:nvSpPr>
        <p:spPr>
          <a:xfrm>
            <a:off x="4572818" y="775376"/>
            <a:ext cx="1455284" cy="147466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7" name="Google Shape;147;p18"/>
          <p:cNvSpPr/>
          <p:nvPr/>
        </p:nvSpPr>
        <p:spPr>
          <a:xfrm rot="1473012">
            <a:off x="3249604" y="1511667"/>
            <a:ext cx="850851" cy="82881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8" name="Google Shape;148;p18"/>
          <p:cNvSpPr/>
          <p:nvPr/>
        </p:nvSpPr>
        <p:spPr>
          <a:xfrm>
            <a:off x="4291348" y="634450"/>
            <a:ext cx="372489" cy="36196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9" name="Google Shape;149;p18"/>
          <p:cNvSpPr/>
          <p:nvPr/>
        </p:nvSpPr>
        <p:spPr>
          <a:xfrm rot="2487327">
            <a:off x="4051770" y="2276952"/>
            <a:ext cx="265047" cy="2575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0" name="Google Shape;150;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51" name="Google Shape;151;p18"/>
          <p:cNvSpPr txBox="1">
            <a:spLocks noGrp="1"/>
          </p:cNvSpPr>
          <p:nvPr>
            <p:ph type="body" idx="4294967295"/>
          </p:nvPr>
        </p:nvSpPr>
        <p:spPr>
          <a:xfrm>
            <a:off x="685300" y="3821050"/>
            <a:ext cx="7822800" cy="1474800"/>
          </a:xfrm>
          <a:prstGeom prst="rect">
            <a:avLst/>
          </a:prstGeom>
        </p:spPr>
        <p:txBody>
          <a:bodyPr spcFirstLastPara="1" wrap="square" lIns="0" tIns="0" rIns="0" bIns="0" anchor="t" anchorCtr="0">
            <a:noAutofit/>
          </a:bodyPr>
          <a:lstStyle/>
          <a:p>
            <a:pPr marL="457200" lvl="0" indent="0" algn="ctr" rtl="0">
              <a:spcBef>
                <a:spcPts val="0"/>
              </a:spcBef>
              <a:spcAft>
                <a:spcPts val="0"/>
              </a:spcAft>
              <a:buNone/>
            </a:pPr>
            <a:r>
              <a:rPr lang="en" sz="2350">
                <a:solidFill>
                  <a:srgbClr val="333333"/>
                </a:solidFill>
                <a:latin typeface="Raleway"/>
                <a:ea typeface="Raleway"/>
                <a:cs typeface="Raleway"/>
                <a:sym typeface="Raleway"/>
              </a:rPr>
              <a:t>Identification - Curriculum and Instruction- Guidance and Counseling - Professional Development - Program Evaluation</a:t>
            </a:r>
            <a:endParaRPr sz="2350">
              <a:solidFill>
                <a:srgbClr val="333333"/>
              </a:solidFill>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ctrTitle" idx="4294967295"/>
          </p:nvPr>
        </p:nvSpPr>
        <p:spPr>
          <a:xfrm>
            <a:off x="1118600" y="-304800"/>
            <a:ext cx="4035600" cy="131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Identification</a:t>
            </a:r>
            <a:endParaRPr sz="4800"/>
          </a:p>
        </p:txBody>
      </p:sp>
      <p:sp>
        <p:nvSpPr>
          <p:cNvPr id="157" name="Google Shape;157;p19"/>
          <p:cNvSpPr txBox="1">
            <a:spLocks noGrp="1"/>
          </p:cNvSpPr>
          <p:nvPr>
            <p:ph type="subTitle" idx="4294967295"/>
          </p:nvPr>
        </p:nvSpPr>
        <p:spPr>
          <a:xfrm>
            <a:off x="650350" y="3337600"/>
            <a:ext cx="5078400" cy="1769400"/>
          </a:xfrm>
          <a:prstGeom prst="rect">
            <a:avLst/>
          </a:prstGeom>
          <a:solidFill>
            <a:schemeClr val="lt1"/>
          </a:solidFill>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1800" b="1" i="1">
                <a:solidFill>
                  <a:srgbClr val="333333"/>
                </a:solidFill>
                <a:latin typeface="Raleway"/>
                <a:ea typeface="Raleway"/>
                <a:cs typeface="Raleway"/>
                <a:sym typeface="Raleway"/>
              </a:rPr>
              <a:t>A High Ability Learner is defined as: </a:t>
            </a:r>
            <a:endParaRPr sz="1800" b="1" i="1">
              <a:solidFill>
                <a:srgbClr val="333333"/>
              </a:solidFill>
              <a:latin typeface="Raleway"/>
              <a:ea typeface="Raleway"/>
              <a:cs typeface="Raleway"/>
              <a:sym typeface="Raleway"/>
            </a:endParaRPr>
          </a:p>
          <a:p>
            <a:pPr marL="0" lvl="0" indent="0" algn="ctr" rtl="0">
              <a:spcBef>
                <a:spcPts val="600"/>
              </a:spcBef>
              <a:spcAft>
                <a:spcPts val="0"/>
              </a:spcAft>
              <a:buClr>
                <a:schemeClr val="dk1"/>
              </a:buClr>
              <a:buSzPts val="1100"/>
              <a:buFont typeface="Arial"/>
              <a:buNone/>
            </a:pPr>
            <a:r>
              <a:rPr lang="en" sz="1150">
                <a:solidFill>
                  <a:srgbClr val="333333"/>
                </a:solidFill>
                <a:latin typeface="Raleway"/>
                <a:ea typeface="Raleway"/>
                <a:cs typeface="Raleway"/>
                <a:sym typeface="Raleway"/>
              </a:rPr>
              <a:t>According to Indiana Code, a high ability student is one who: “performs at, or shows the potential for performing at, an outstanding level of accomplishment in at least one domain when compared to other students of the same age, experience, or environment; and is characterized by exceptional gifts, talents, motivation, or interests.” (IC 20-36-1-3)</a:t>
            </a:r>
            <a:endParaRPr sz="1650">
              <a:latin typeface="Raleway"/>
              <a:ea typeface="Raleway"/>
              <a:cs typeface="Raleway"/>
              <a:sym typeface="Raleway"/>
            </a:endParaRPr>
          </a:p>
        </p:txBody>
      </p:sp>
      <p:pic>
        <p:nvPicPr>
          <p:cNvPr id="158" name="Google Shape;158;p19" descr="photo-1434030216411-0b793f4b4173.jpg"/>
          <p:cNvPicPr preferRelativeResize="0"/>
          <p:nvPr/>
        </p:nvPicPr>
        <p:blipFill>
          <a:blip r:embed="rId3">
            <a:alphaModFix/>
          </a:blip>
          <a:stretch>
            <a:fillRect/>
          </a:stretch>
        </p:blipFill>
        <p:spPr>
          <a:xfrm>
            <a:off x="5838625" y="747150"/>
            <a:ext cx="2796600" cy="2796600"/>
          </a:xfrm>
          <a:prstGeom prst="wedgeRectCallout">
            <a:avLst>
              <a:gd name="adj1" fmla="val -69878"/>
              <a:gd name="adj2" fmla="val -33138"/>
            </a:avLst>
          </a:prstGeom>
          <a:noFill/>
          <a:ln>
            <a:noFill/>
          </a:ln>
        </p:spPr>
      </p:pic>
      <p:sp>
        <p:nvSpPr>
          <p:cNvPr id="159" name="Google Shape;159;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60" name="Google Shape;160;p19"/>
          <p:cNvSpPr txBox="1"/>
          <p:nvPr/>
        </p:nvSpPr>
        <p:spPr>
          <a:xfrm>
            <a:off x="897250" y="1079500"/>
            <a:ext cx="4593300" cy="20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800"/>
              </a:spcAft>
              <a:buNone/>
            </a:pPr>
            <a:r>
              <a:rPr lang="en" sz="2050">
                <a:solidFill>
                  <a:srgbClr val="333333"/>
                </a:solidFill>
                <a:latin typeface="Raleway"/>
                <a:ea typeface="Raleway"/>
                <a:cs typeface="Raleway"/>
                <a:sym typeface="Raleway"/>
              </a:rPr>
              <a:t>MV Program Goal: To systematically identify students who demonstrate outstanding </a:t>
            </a:r>
            <a:r>
              <a:rPr lang="en" sz="2050" b="1">
                <a:solidFill>
                  <a:srgbClr val="333333"/>
                </a:solidFill>
                <a:latin typeface="Raleway"/>
                <a:ea typeface="Raleway"/>
                <a:cs typeface="Raleway"/>
                <a:sym typeface="Raleway"/>
              </a:rPr>
              <a:t>achievement </a:t>
            </a:r>
            <a:r>
              <a:rPr lang="en" sz="2050">
                <a:solidFill>
                  <a:srgbClr val="333333"/>
                </a:solidFill>
                <a:latin typeface="Raleway"/>
                <a:ea typeface="Raleway"/>
                <a:cs typeface="Raleway"/>
                <a:sym typeface="Raleway"/>
              </a:rPr>
              <a:t>or the </a:t>
            </a:r>
            <a:r>
              <a:rPr lang="en" sz="2050" b="1">
                <a:solidFill>
                  <a:srgbClr val="333333"/>
                </a:solidFill>
                <a:latin typeface="Raleway"/>
                <a:ea typeface="Raleway"/>
                <a:cs typeface="Raleway"/>
                <a:sym typeface="Raleway"/>
              </a:rPr>
              <a:t>potential </a:t>
            </a:r>
            <a:r>
              <a:rPr lang="en" sz="2050">
                <a:solidFill>
                  <a:srgbClr val="333333"/>
                </a:solidFill>
                <a:latin typeface="Raleway"/>
                <a:ea typeface="Raleway"/>
                <a:cs typeface="Raleway"/>
                <a:sym typeface="Raleway"/>
              </a:rPr>
              <a:t>ability to achieve in academic areas, including math and English/language arts.</a:t>
            </a:r>
            <a:endParaRPr sz="2050">
              <a:solidFill>
                <a:srgbClr val="333333"/>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66" name="Google Shape;166;p20"/>
          <p:cNvGraphicFramePr/>
          <p:nvPr/>
        </p:nvGraphicFramePr>
        <p:xfrm>
          <a:off x="724300" y="107225"/>
          <a:ext cx="3000000" cy="3000000"/>
        </p:xfrm>
        <a:graphic>
          <a:graphicData uri="http://schemas.openxmlformats.org/drawingml/2006/table">
            <a:tbl>
              <a:tblPr>
                <a:solidFill>
                  <a:srgbClr val="B39D58"/>
                </a:solidFill>
                <a:tableStyleId>{280C1E8E-2AAF-4E89-B1BA-DF8DE223FFBB}</a:tableStyleId>
              </a:tblPr>
              <a:tblGrid>
                <a:gridCol w="1886150"/>
                <a:gridCol w="1886150"/>
                <a:gridCol w="1886150"/>
                <a:gridCol w="1904000"/>
              </a:tblGrid>
              <a:tr h="586125">
                <a:tc>
                  <a:txBody>
                    <a:bodyPr/>
                    <a:lstStyle/>
                    <a:p>
                      <a:pPr marL="0" lvl="0" indent="0" algn="ctr" rtl="0">
                        <a:lnSpc>
                          <a:spcPct val="115000"/>
                        </a:lnSpc>
                        <a:spcBef>
                          <a:spcPts val="0"/>
                        </a:spcBef>
                        <a:spcAft>
                          <a:spcPts val="0"/>
                        </a:spcAft>
                        <a:buNone/>
                      </a:pPr>
                      <a:r>
                        <a:rPr lang="en" sz="1050" b="1">
                          <a:solidFill>
                            <a:srgbClr val="333333"/>
                          </a:solidFill>
                          <a:highlight>
                            <a:srgbClr val="B39D58"/>
                          </a:highlight>
                          <a:latin typeface="Raleway"/>
                          <a:ea typeface="Raleway"/>
                          <a:cs typeface="Raleway"/>
                          <a:sym typeface="Raleway"/>
                        </a:rPr>
                        <a:t>Measuring Academic Achievement</a:t>
                      </a:r>
                      <a:endParaRPr sz="1050" b="1">
                        <a:solidFill>
                          <a:srgbClr val="333333"/>
                        </a:solidFill>
                        <a:highlight>
                          <a:srgbClr val="B39D58"/>
                        </a:highlight>
                        <a:latin typeface="Raleway"/>
                        <a:ea typeface="Raleway"/>
                        <a:cs typeface="Raleway"/>
                        <a:sym typeface="Raleway"/>
                      </a:endParaRPr>
                    </a:p>
                  </a:txBody>
                  <a:tcPr marL="91425" marR="91425" marT="91425" marB="91425" anchor="ctr">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50" b="1">
                          <a:solidFill>
                            <a:srgbClr val="333333"/>
                          </a:solidFill>
                          <a:highlight>
                            <a:srgbClr val="B39D58"/>
                          </a:highlight>
                          <a:latin typeface="Raleway"/>
                          <a:ea typeface="Raleway"/>
                          <a:cs typeface="Raleway"/>
                          <a:sym typeface="Raleway"/>
                        </a:rPr>
                        <a:t>Measuring Cognitive Potential (Screener)</a:t>
                      </a:r>
                      <a:endParaRPr sz="1050" b="1">
                        <a:solidFill>
                          <a:srgbClr val="333333"/>
                        </a:solidFill>
                        <a:highlight>
                          <a:srgbClr val="B39D58"/>
                        </a:highlight>
                        <a:latin typeface="Raleway"/>
                        <a:ea typeface="Raleway"/>
                        <a:cs typeface="Raleway"/>
                        <a:sym typeface="Raleway"/>
                      </a:endParaRPr>
                    </a:p>
                  </a:txBody>
                  <a:tcPr marL="91425" marR="91425" marT="91425" marB="91425" anchor="ctr">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c>
                  <a:txBody>
                    <a:bodyPr/>
                    <a:lstStyle/>
                    <a:p>
                      <a:pPr marL="0" lvl="0" indent="0" algn="ctr" rtl="0">
                        <a:lnSpc>
                          <a:spcPct val="115000"/>
                        </a:lnSpc>
                        <a:spcBef>
                          <a:spcPts val="0"/>
                        </a:spcBef>
                        <a:spcAft>
                          <a:spcPts val="800"/>
                        </a:spcAft>
                        <a:buNone/>
                      </a:pPr>
                      <a:r>
                        <a:rPr lang="en" sz="1050" b="1">
                          <a:solidFill>
                            <a:srgbClr val="333333"/>
                          </a:solidFill>
                          <a:highlight>
                            <a:srgbClr val="B39D58"/>
                          </a:highlight>
                          <a:latin typeface="Raleway"/>
                          <a:ea typeface="Raleway"/>
                          <a:cs typeface="Raleway"/>
                          <a:sym typeface="Raleway"/>
                        </a:rPr>
                        <a:t>Measuring Cognitive Potential</a:t>
                      </a:r>
                      <a:endParaRPr sz="1050" b="1">
                        <a:solidFill>
                          <a:srgbClr val="333333"/>
                        </a:solidFill>
                        <a:highlight>
                          <a:srgbClr val="B39D58"/>
                        </a:highlight>
                        <a:latin typeface="Raleway"/>
                        <a:ea typeface="Raleway"/>
                        <a:cs typeface="Raleway"/>
                        <a:sym typeface="Raleway"/>
                      </a:endParaRPr>
                    </a:p>
                  </a:txBody>
                  <a:tcPr marL="91425" marR="91425" marT="91425" marB="91425">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50" b="1">
                          <a:solidFill>
                            <a:srgbClr val="333333"/>
                          </a:solidFill>
                          <a:highlight>
                            <a:srgbClr val="B39D58"/>
                          </a:highlight>
                          <a:latin typeface="Raleway"/>
                          <a:ea typeface="Raleway"/>
                          <a:cs typeface="Raleway"/>
                          <a:sym typeface="Raleway"/>
                        </a:rPr>
                        <a:t>Potential Third Qualifying Test</a:t>
                      </a:r>
                      <a:endParaRPr sz="1050" b="1">
                        <a:solidFill>
                          <a:srgbClr val="333333"/>
                        </a:solidFill>
                        <a:highlight>
                          <a:srgbClr val="B39D58"/>
                        </a:highlight>
                        <a:latin typeface="Raleway"/>
                        <a:ea typeface="Raleway"/>
                        <a:cs typeface="Raleway"/>
                        <a:sym typeface="Raleway"/>
                      </a:endParaRPr>
                    </a:p>
                  </a:txBody>
                  <a:tcPr marL="91425" marR="91425" marT="91425" marB="91425" anchor="ctr">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r>
              <a:tr h="2953125">
                <a:tc>
                  <a:txBody>
                    <a:bodyPr/>
                    <a:lstStyle/>
                    <a:p>
                      <a:pPr marL="0" lvl="0" indent="0" algn="l" rtl="0">
                        <a:lnSpc>
                          <a:spcPct val="115000"/>
                        </a:lnSpc>
                        <a:spcBef>
                          <a:spcPts val="0"/>
                        </a:spcBef>
                        <a:spcAft>
                          <a:spcPts val="800"/>
                        </a:spcAft>
                        <a:buNone/>
                      </a:pPr>
                      <a:r>
                        <a:rPr lang="en" sz="850">
                          <a:solidFill>
                            <a:srgbClr val="333333"/>
                          </a:solidFill>
                          <a:highlight>
                            <a:srgbClr val="B39D58"/>
                          </a:highlight>
                          <a:latin typeface="Raleway"/>
                          <a:ea typeface="Raleway"/>
                          <a:cs typeface="Raleway"/>
                          <a:sym typeface="Raleway"/>
                        </a:rPr>
                        <a:t>Normative data from the NWEA test is used to identify high academic achievement for students in reading or math. The NWEA is an adaptive test that provides progress scores as well as national/local norms. </a:t>
                      </a:r>
                      <a:r>
                        <a:rPr lang="en" sz="850" b="1">
                          <a:solidFill>
                            <a:srgbClr val="333333"/>
                          </a:solidFill>
                          <a:highlight>
                            <a:srgbClr val="B39D58"/>
                          </a:highlight>
                          <a:latin typeface="Raleway"/>
                          <a:ea typeface="Raleway"/>
                          <a:cs typeface="Raleway"/>
                          <a:sym typeface="Raleway"/>
                        </a:rPr>
                        <a:t>All students in grades K – 8 participate in the NWEA three times a year. Students in grades 2-5 who score between the 96th - 99th percentile on 2 out of 3 local norms from the administration of NWEA will be identified as automatic qualifiers for service in the areas of mathematics, reading, or both </a:t>
                      </a:r>
                      <a:r>
                        <a:rPr lang="en" sz="850">
                          <a:solidFill>
                            <a:srgbClr val="333333"/>
                          </a:solidFill>
                          <a:highlight>
                            <a:srgbClr val="B39D58"/>
                          </a:highlight>
                          <a:latin typeface="Raleway"/>
                          <a:ea typeface="Raleway"/>
                          <a:cs typeface="Raleway"/>
                          <a:sym typeface="Raleway"/>
                        </a:rPr>
                        <a:t>depending on the results of the test. This same automatic qualification applies for students K &amp; 1 using the 98th percentile cut score (due to the nature of a read-aloud version of NWEA).</a:t>
                      </a:r>
                      <a:endParaRPr sz="850">
                        <a:solidFill>
                          <a:srgbClr val="333333"/>
                        </a:solidFill>
                        <a:highlight>
                          <a:srgbClr val="B39D58"/>
                        </a:highlight>
                        <a:latin typeface="Raleway"/>
                        <a:ea typeface="Raleway"/>
                        <a:cs typeface="Raleway"/>
                        <a:sym typeface="Raleway"/>
                      </a:endParaRPr>
                    </a:p>
                  </a:txBody>
                  <a:tcPr marL="91425" marR="91425" marT="91425" marB="91425">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c>
                  <a:txBody>
                    <a:bodyPr/>
                    <a:lstStyle/>
                    <a:p>
                      <a:pPr marL="0" lvl="0" indent="0" algn="l" rtl="0">
                        <a:lnSpc>
                          <a:spcPct val="115000"/>
                        </a:lnSpc>
                        <a:spcBef>
                          <a:spcPts val="0"/>
                        </a:spcBef>
                        <a:spcAft>
                          <a:spcPts val="800"/>
                        </a:spcAft>
                        <a:buNone/>
                      </a:pPr>
                      <a:r>
                        <a:rPr lang="en" sz="1050">
                          <a:solidFill>
                            <a:srgbClr val="333333"/>
                          </a:solidFill>
                          <a:highlight>
                            <a:srgbClr val="B39D58"/>
                          </a:highlight>
                          <a:latin typeface="Raleway"/>
                          <a:ea typeface="Raleway"/>
                          <a:cs typeface="Raleway"/>
                          <a:sym typeface="Raleway"/>
                        </a:rPr>
                        <a:t>Students in grades K-8 have scored between the 85th - 96th percentile on the Winter administration of the NWEA will be given the opportunity to participate in the</a:t>
                      </a:r>
                      <a:r>
                        <a:rPr lang="en" sz="1050" b="1">
                          <a:solidFill>
                            <a:srgbClr val="333333"/>
                          </a:solidFill>
                          <a:highlight>
                            <a:srgbClr val="B39D58"/>
                          </a:highlight>
                          <a:latin typeface="Raleway"/>
                          <a:ea typeface="Raleway"/>
                          <a:cs typeface="Raleway"/>
                          <a:sym typeface="Raleway"/>
                        </a:rPr>
                        <a:t> CogAT screener.  Those scoring above the 85th percentile on the screener will take the full CogAT.</a:t>
                      </a:r>
                      <a:endParaRPr sz="1050" b="1">
                        <a:solidFill>
                          <a:srgbClr val="333333"/>
                        </a:solidFill>
                        <a:highlight>
                          <a:srgbClr val="B39D58"/>
                        </a:highlight>
                        <a:latin typeface="Raleway"/>
                        <a:ea typeface="Raleway"/>
                        <a:cs typeface="Raleway"/>
                        <a:sym typeface="Raleway"/>
                      </a:endParaRPr>
                    </a:p>
                  </a:txBody>
                  <a:tcPr marL="91425" marR="91425" marT="91425" marB="91425">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c>
                  <a:txBody>
                    <a:bodyPr/>
                    <a:lstStyle/>
                    <a:p>
                      <a:pPr marL="0" lvl="0" indent="0" algn="l" rtl="0">
                        <a:lnSpc>
                          <a:spcPct val="115000"/>
                        </a:lnSpc>
                        <a:spcBef>
                          <a:spcPts val="0"/>
                        </a:spcBef>
                        <a:spcAft>
                          <a:spcPts val="800"/>
                        </a:spcAft>
                        <a:buNone/>
                      </a:pPr>
                      <a:r>
                        <a:rPr lang="en" sz="950">
                          <a:solidFill>
                            <a:srgbClr val="333333"/>
                          </a:solidFill>
                          <a:highlight>
                            <a:srgbClr val="B39D58"/>
                          </a:highlight>
                          <a:latin typeface="Raleway"/>
                          <a:ea typeface="Raleway"/>
                          <a:cs typeface="Raleway"/>
                          <a:sym typeface="Raleway"/>
                        </a:rPr>
                        <a:t>This round of testing is intended to find any students with cognitive potential that might have been missed through achievement testing. A full version is used to determine eligibility. In measuring cognitive potential, we use the CogAT, a nationally/locally normed test of aptitude. Students in grades K, 2, 5 and 8 will be given the test. </a:t>
                      </a:r>
                      <a:r>
                        <a:rPr lang="en" sz="950" b="1">
                          <a:solidFill>
                            <a:srgbClr val="333333"/>
                          </a:solidFill>
                          <a:highlight>
                            <a:srgbClr val="B39D58"/>
                          </a:highlight>
                          <a:latin typeface="Raleway"/>
                          <a:ea typeface="Raleway"/>
                          <a:cs typeface="Raleway"/>
                          <a:sym typeface="Raleway"/>
                        </a:rPr>
                        <a:t>If scores are between the 96th - 99th percentile on the full CogAT for grades K, 2, 5 and 8, then this indicates that the student qualifies to receive high ability services.</a:t>
                      </a:r>
                      <a:endParaRPr sz="950" b="1">
                        <a:solidFill>
                          <a:srgbClr val="333333"/>
                        </a:solidFill>
                        <a:highlight>
                          <a:srgbClr val="B39D58"/>
                        </a:highlight>
                        <a:latin typeface="Raleway"/>
                        <a:ea typeface="Raleway"/>
                        <a:cs typeface="Raleway"/>
                        <a:sym typeface="Raleway"/>
                      </a:endParaRPr>
                    </a:p>
                  </a:txBody>
                  <a:tcPr marL="91425" marR="91425" marT="91425" marB="91425">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50" i="1">
                          <a:solidFill>
                            <a:srgbClr val="333333"/>
                          </a:solidFill>
                          <a:highlight>
                            <a:srgbClr val="B39D58"/>
                          </a:highlight>
                          <a:latin typeface="Raleway"/>
                          <a:ea typeface="Raleway"/>
                          <a:cs typeface="Raleway"/>
                          <a:sym typeface="Raleway"/>
                        </a:rPr>
                        <a:t>SIGS</a:t>
                      </a:r>
                      <a:r>
                        <a:rPr lang="en" sz="850">
                          <a:solidFill>
                            <a:srgbClr val="333333"/>
                          </a:solidFill>
                          <a:highlight>
                            <a:srgbClr val="B39D58"/>
                          </a:highlight>
                          <a:latin typeface="Raleway"/>
                          <a:ea typeface="Raleway"/>
                          <a:cs typeface="Raleway"/>
                          <a:sym typeface="Raleway"/>
                        </a:rPr>
                        <a:t>, (Scales for Identifying Gifted Students), may be used to elevate a score falling below the cut off in the </a:t>
                      </a:r>
                      <a:r>
                        <a:rPr lang="en" sz="850" i="1">
                          <a:solidFill>
                            <a:srgbClr val="333333"/>
                          </a:solidFill>
                          <a:highlight>
                            <a:srgbClr val="B39D58"/>
                          </a:highlight>
                          <a:latin typeface="Raleway"/>
                          <a:ea typeface="Raleway"/>
                          <a:cs typeface="Raleway"/>
                          <a:sym typeface="Raleway"/>
                        </a:rPr>
                        <a:t>standard error of measure</a:t>
                      </a:r>
                      <a:r>
                        <a:rPr lang="en" sz="850">
                          <a:solidFill>
                            <a:srgbClr val="333333"/>
                          </a:solidFill>
                          <a:highlight>
                            <a:srgbClr val="B39D58"/>
                          </a:highlight>
                          <a:latin typeface="Raleway"/>
                          <a:ea typeface="Raleway"/>
                          <a:cs typeface="Raleway"/>
                          <a:sym typeface="Raleway"/>
                        </a:rPr>
                        <a:t>. This additional source provides information from parents and teachers on a child’s potential giftedness through the following seven scales:</a:t>
                      </a:r>
                      <a:endParaRPr sz="8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a:solidFill>
                            <a:srgbClr val="333333"/>
                          </a:solidFill>
                          <a:highlight>
                            <a:srgbClr val="B39D58"/>
                          </a:highlight>
                          <a:latin typeface="Raleway"/>
                          <a:ea typeface="Raleway"/>
                          <a:cs typeface="Raleway"/>
                          <a:sym typeface="Raleway"/>
                        </a:rPr>
                        <a:t>     * </a:t>
                      </a:r>
                      <a:r>
                        <a:rPr lang="en" sz="850" b="1">
                          <a:solidFill>
                            <a:srgbClr val="333333"/>
                          </a:solidFill>
                          <a:highlight>
                            <a:srgbClr val="B39D58"/>
                          </a:highlight>
                          <a:latin typeface="Raleway"/>
                          <a:ea typeface="Raleway"/>
                          <a:cs typeface="Raleway"/>
                          <a:sym typeface="Raleway"/>
                        </a:rPr>
                        <a:t>General Intellectual Ability</a:t>
                      </a:r>
                      <a:endParaRPr sz="850" b="1">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b="1">
                          <a:solidFill>
                            <a:srgbClr val="333333"/>
                          </a:solidFill>
                          <a:highlight>
                            <a:srgbClr val="B39D58"/>
                          </a:highlight>
                          <a:latin typeface="Raleway"/>
                          <a:ea typeface="Raleway"/>
                          <a:cs typeface="Raleway"/>
                          <a:sym typeface="Raleway"/>
                        </a:rPr>
                        <a:t>     * Language Arts</a:t>
                      </a:r>
                      <a:endParaRPr sz="850" b="1">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b="1">
                          <a:solidFill>
                            <a:srgbClr val="333333"/>
                          </a:solidFill>
                          <a:highlight>
                            <a:srgbClr val="B39D58"/>
                          </a:highlight>
                          <a:latin typeface="Raleway"/>
                          <a:ea typeface="Raleway"/>
                          <a:cs typeface="Raleway"/>
                          <a:sym typeface="Raleway"/>
                        </a:rPr>
                        <a:t>     * Mathematics</a:t>
                      </a:r>
                      <a:endParaRPr sz="850" b="1">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a:solidFill>
                            <a:srgbClr val="333333"/>
                          </a:solidFill>
                          <a:highlight>
                            <a:srgbClr val="B39D58"/>
                          </a:highlight>
                          <a:latin typeface="Raleway"/>
                          <a:ea typeface="Raleway"/>
                          <a:cs typeface="Raleway"/>
                          <a:sym typeface="Raleway"/>
                        </a:rPr>
                        <a:t>     * Science</a:t>
                      </a:r>
                      <a:endParaRPr sz="8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a:solidFill>
                            <a:srgbClr val="333333"/>
                          </a:solidFill>
                          <a:highlight>
                            <a:srgbClr val="B39D58"/>
                          </a:highlight>
                          <a:latin typeface="Raleway"/>
                          <a:ea typeface="Raleway"/>
                          <a:cs typeface="Raleway"/>
                          <a:sym typeface="Raleway"/>
                        </a:rPr>
                        <a:t>     * Social Studies</a:t>
                      </a:r>
                      <a:endParaRPr sz="8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a:solidFill>
                            <a:srgbClr val="333333"/>
                          </a:solidFill>
                          <a:highlight>
                            <a:srgbClr val="B39D58"/>
                          </a:highlight>
                          <a:latin typeface="Raleway"/>
                          <a:ea typeface="Raleway"/>
                          <a:cs typeface="Raleway"/>
                          <a:sym typeface="Raleway"/>
                        </a:rPr>
                        <a:t>     * Creativity</a:t>
                      </a:r>
                      <a:endParaRPr sz="8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850">
                          <a:solidFill>
                            <a:srgbClr val="333333"/>
                          </a:solidFill>
                          <a:highlight>
                            <a:srgbClr val="B39D58"/>
                          </a:highlight>
                          <a:latin typeface="Raleway"/>
                          <a:ea typeface="Raleway"/>
                          <a:cs typeface="Raleway"/>
                          <a:sym typeface="Raleway"/>
                        </a:rPr>
                        <a:t>     * Leadership</a:t>
                      </a:r>
                      <a:endParaRPr sz="8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1050">
                          <a:solidFill>
                            <a:srgbClr val="333333"/>
                          </a:solidFill>
                          <a:highlight>
                            <a:srgbClr val="B39D58"/>
                          </a:highlight>
                          <a:latin typeface="Raleway"/>
                          <a:ea typeface="Raleway"/>
                          <a:cs typeface="Raleway"/>
                          <a:sym typeface="Raleway"/>
                        </a:rPr>
                        <a:t> </a:t>
                      </a:r>
                      <a:endParaRPr sz="10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0"/>
                        </a:spcAft>
                        <a:buNone/>
                      </a:pPr>
                      <a:r>
                        <a:rPr lang="en" sz="1050">
                          <a:solidFill>
                            <a:srgbClr val="333333"/>
                          </a:solidFill>
                          <a:highlight>
                            <a:srgbClr val="B39D58"/>
                          </a:highlight>
                          <a:latin typeface="Raleway"/>
                          <a:ea typeface="Raleway"/>
                          <a:cs typeface="Raleway"/>
                          <a:sym typeface="Raleway"/>
                        </a:rPr>
                        <a:t> </a:t>
                      </a:r>
                      <a:endParaRPr sz="1050">
                        <a:solidFill>
                          <a:srgbClr val="333333"/>
                        </a:solidFill>
                        <a:highlight>
                          <a:srgbClr val="B39D58"/>
                        </a:highlight>
                        <a:latin typeface="Raleway"/>
                        <a:ea typeface="Raleway"/>
                        <a:cs typeface="Raleway"/>
                        <a:sym typeface="Raleway"/>
                      </a:endParaRPr>
                    </a:p>
                    <a:p>
                      <a:pPr marL="0" lvl="0" indent="0" algn="l" rtl="0">
                        <a:lnSpc>
                          <a:spcPct val="115000"/>
                        </a:lnSpc>
                        <a:spcBef>
                          <a:spcPts val="800"/>
                        </a:spcBef>
                        <a:spcAft>
                          <a:spcPts val="800"/>
                        </a:spcAft>
                        <a:buNone/>
                      </a:pPr>
                      <a:r>
                        <a:rPr lang="en" sz="1050">
                          <a:solidFill>
                            <a:srgbClr val="333333"/>
                          </a:solidFill>
                          <a:highlight>
                            <a:srgbClr val="B39D58"/>
                          </a:highlight>
                          <a:latin typeface="Raleway"/>
                          <a:ea typeface="Raleway"/>
                          <a:cs typeface="Raleway"/>
                          <a:sym typeface="Raleway"/>
                        </a:rPr>
                        <a:t> </a:t>
                      </a:r>
                      <a:endParaRPr sz="1050">
                        <a:solidFill>
                          <a:srgbClr val="333333"/>
                        </a:solidFill>
                        <a:highlight>
                          <a:srgbClr val="B39D58"/>
                        </a:highlight>
                        <a:latin typeface="Raleway"/>
                        <a:ea typeface="Raleway"/>
                        <a:cs typeface="Raleway"/>
                        <a:sym typeface="Raleway"/>
                      </a:endParaRPr>
                    </a:p>
                  </a:txBody>
                  <a:tcPr marL="91425" marR="91425" marT="91425" marB="91425">
                    <a:lnL w="11900" cap="flat" cmpd="sng">
                      <a:solidFill>
                        <a:srgbClr val="808080"/>
                      </a:solidFill>
                      <a:prstDash val="solid"/>
                      <a:round/>
                      <a:headEnd type="none" w="sm" len="sm"/>
                      <a:tailEnd type="none" w="sm" len="sm"/>
                    </a:lnL>
                    <a:lnR w="11900" cap="flat" cmpd="sng">
                      <a:solidFill>
                        <a:srgbClr val="808080"/>
                      </a:solidFill>
                      <a:prstDash val="solid"/>
                      <a:round/>
                      <a:headEnd type="none" w="sm" len="sm"/>
                      <a:tailEnd type="none" w="sm" len="sm"/>
                    </a:lnR>
                    <a:lnT w="11900" cap="flat" cmpd="sng">
                      <a:solidFill>
                        <a:srgbClr val="808080"/>
                      </a:solidFill>
                      <a:prstDash val="solid"/>
                      <a:round/>
                      <a:headEnd type="none" w="sm" len="sm"/>
                      <a:tailEnd type="none" w="sm" len="sm"/>
                    </a:lnT>
                    <a:lnB w="11900" cap="flat" cmpd="sng">
                      <a:solidFill>
                        <a:srgbClr val="808080"/>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72" name="Google Shape;172;p21"/>
          <p:cNvSpPr txBox="1"/>
          <p:nvPr/>
        </p:nvSpPr>
        <p:spPr>
          <a:xfrm>
            <a:off x="1338625" y="1067600"/>
            <a:ext cx="55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Work Sans Regular"/>
              <a:ea typeface="Work Sans Regular"/>
              <a:cs typeface="Work Sans Regular"/>
              <a:sym typeface="Work Sans Regular"/>
            </a:endParaRPr>
          </a:p>
        </p:txBody>
      </p:sp>
      <p:sp>
        <p:nvSpPr>
          <p:cNvPr id="173" name="Google Shape;173;p21"/>
          <p:cNvSpPr txBox="1"/>
          <p:nvPr/>
        </p:nvSpPr>
        <p:spPr>
          <a:xfrm>
            <a:off x="1262350" y="-37975"/>
            <a:ext cx="65652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latin typeface="Raleway"/>
                <a:ea typeface="Raleway"/>
                <a:cs typeface="Raleway"/>
                <a:sym typeface="Ralew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2019-2020 DOE Identification Data</a:t>
            </a: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 sz="1800" b="1">
                <a:solidFill>
                  <a:schemeClr val="dk1"/>
                </a:solidFill>
                <a:latin typeface="Raleway"/>
                <a:ea typeface="Raleway"/>
                <a:cs typeface="Raleway"/>
                <a:sym typeface="Raleway"/>
              </a:rPr>
              <a:t>2021-22</a:t>
            </a: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 sz="1800" b="1">
                <a:solidFill>
                  <a:schemeClr val="dk1"/>
                </a:solidFill>
                <a:latin typeface="Raleway"/>
                <a:ea typeface="Raleway"/>
                <a:cs typeface="Raleway"/>
                <a:sym typeface="Raleway"/>
              </a:rPr>
              <a:t>Identification Smart Goal:</a:t>
            </a:r>
            <a:r>
              <a:rPr lang="en" sz="1800">
                <a:solidFill>
                  <a:schemeClr val="dk1"/>
                </a:solidFill>
                <a:latin typeface="Raleway"/>
                <a:ea typeface="Raleway"/>
                <a:cs typeface="Raleway"/>
                <a:sym typeface="Raleway"/>
              </a:rPr>
              <a:t> to increase representation from diverse racial and ethnic groups, as well as english language learners.</a:t>
            </a:r>
            <a:endParaRPr sz="1800">
              <a:solidFill>
                <a:schemeClr val="dk1"/>
              </a:solidFill>
              <a:latin typeface="Raleway"/>
              <a:ea typeface="Raleway"/>
              <a:cs typeface="Raleway"/>
              <a:sym typeface="Raleway"/>
            </a:endParaRPr>
          </a:p>
          <a:p>
            <a:pPr marL="0" lvl="0" indent="0" algn="l" rtl="0">
              <a:spcBef>
                <a:spcPts val="0"/>
              </a:spcBef>
              <a:spcAft>
                <a:spcPts val="0"/>
              </a:spcAft>
              <a:buNone/>
            </a:pPr>
            <a:r>
              <a:rPr lang="en" sz="1800" b="1">
                <a:solidFill>
                  <a:schemeClr val="dk1"/>
                </a:solidFill>
                <a:latin typeface="Raleway"/>
                <a:ea typeface="Raleway"/>
                <a:cs typeface="Raleway"/>
                <a:sym typeface="Raleway"/>
              </a:rPr>
              <a:t>How?</a:t>
            </a:r>
            <a:r>
              <a:rPr lang="en" sz="1800">
                <a:solidFill>
                  <a:schemeClr val="dk1"/>
                </a:solidFill>
                <a:latin typeface="Raleway"/>
                <a:ea typeface="Raleway"/>
                <a:cs typeface="Raleway"/>
                <a:sym typeface="Raleway"/>
              </a:rPr>
              <a:t> </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Increase training for teachers on formative assessment based on high ability characteristics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Train guidance counselors on resources and opportunities to support identification and placement for potentially gifted students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Develop additional elements of identification plan that lessen bias and allow room for portfolio and observation</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Widen the areas of identification (additional content areas, creativity, leadership)</a:t>
            </a: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ctrTitle"/>
          </p:nvPr>
        </p:nvSpPr>
        <p:spPr>
          <a:xfrm>
            <a:off x="584850" y="345025"/>
            <a:ext cx="6711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t>Curriculum and Instruction</a:t>
            </a:r>
            <a:endParaRPr/>
          </a:p>
        </p:txBody>
      </p:sp>
      <p:sp>
        <p:nvSpPr>
          <p:cNvPr id="179" name="Google Shape;179;p22"/>
          <p:cNvSpPr txBox="1">
            <a:spLocks noGrp="1"/>
          </p:cNvSpPr>
          <p:nvPr>
            <p:ph type="subTitle" idx="1"/>
          </p:nvPr>
        </p:nvSpPr>
        <p:spPr>
          <a:xfrm>
            <a:off x="1216025" y="1632350"/>
            <a:ext cx="6711900" cy="3432300"/>
          </a:xfrm>
          <a:prstGeom prst="rect">
            <a:avLst/>
          </a:prstGeom>
          <a:solidFill>
            <a:schemeClr val="lt1"/>
          </a:solid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550" b="1">
                <a:solidFill>
                  <a:srgbClr val="333333"/>
                </a:solidFill>
                <a:latin typeface="Raleway"/>
                <a:ea typeface="Raleway"/>
                <a:cs typeface="Raleway"/>
                <a:sym typeface="Raleway"/>
              </a:rPr>
              <a:t>MVCSC Program Goal:</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0"/>
              </a:spcAft>
              <a:buNone/>
            </a:pPr>
            <a:r>
              <a:rPr lang="en" sz="1550" b="1">
                <a:solidFill>
                  <a:srgbClr val="333333"/>
                </a:solidFill>
                <a:latin typeface="Raleway"/>
                <a:ea typeface="Raleway"/>
                <a:cs typeface="Raleway"/>
                <a:sym typeface="Raleway"/>
              </a:rPr>
              <a:t>To develop the students' academic skills, higher level thinking skills of analysis, synthesis and evaluation through an accelerated and enriched program.  This is accomplished by:</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0"/>
              </a:spcAft>
              <a:buNone/>
            </a:pPr>
            <a:r>
              <a:rPr lang="en" sz="1550" b="1">
                <a:solidFill>
                  <a:srgbClr val="333333"/>
                </a:solidFill>
                <a:latin typeface="Raleway"/>
                <a:ea typeface="Raleway"/>
                <a:cs typeface="Raleway"/>
                <a:sym typeface="Raleway"/>
              </a:rPr>
              <a:t>             *  emphasizing higher level thinking skills and problem-solving</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0"/>
              </a:spcAft>
              <a:buNone/>
            </a:pPr>
            <a:r>
              <a:rPr lang="en" sz="1550" b="1">
                <a:solidFill>
                  <a:srgbClr val="333333"/>
                </a:solidFill>
                <a:latin typeface="Raleway"/>
                <a:ea typeface="Raleway"/>
                <a:cs typeface="Raleway"/>
                <a:sym typeface="Raleway"/>
              </a:rPr>
              <a:t>             *  open-ended questions and activities</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0"/>
              </a:spcAft>
              <a:buNone/>
            </a:pPr>
            <a:r>
              <a:rPr lang="en" sz="1550" b="1">
                <a:solidFill>
                  <a:srgbClr val="333333"/>
                </a:solidFill>
                <a:latin typeface="Raleway"/>
                <a:ea typeface="Raleway"/>
                <a:cs typeface="Raleway"/>
                <a:sym typeface="Raleway"/>
              </a:rPr>
              <a:t>             *  collaboration, group interaction</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0"/>
              </a:spcAft>
              <a:buNone/>
            </a:pPr>
            <a:r>
              <a:rPr lang="en" sz="1550" b="1">
                <a:solidFill>
                  <a:srgbClr val="333333"/>
                </a:solidFill>
                <a:latin typeface="Raleway"/>
                <a:ea typeface="Raleway"/>
                <a:cs typeface="Raleway"/>
                <a:sym typeface="Raleway"/>
              </a:rPr>
              <a:t>             *  multi-disciplinary and multi-sensory approach</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0"/>
              </a:spcAft>
              <a:buNone/>
            </a:pPr>
            <a:r>
              <a:rPr lang="en" sz="1550" b="1">
                <a:solidFill>
                  <a:srgbClr val="333333"/>
                </a:solidFill>
                <a:latin typeface="Raleway"/>
                <a:ea typeface="Raleway"/>
                <a:cs typeface="Raleway"/>
                <a:sym typeface="Raleway"/>
              </a:rPr>
              <a:t>             *  student choices</a:t>
            </a:r>
            <a:endParaRPr sz="1550" b="1">
              <a:solidFill>
                <a:srgbClr val="333333"/>
              </a:solidFill>
              <a:latin typeface="Raleway"/>
              <a:ea typeface="Raleway"/>
              <a:cs typeface="Raleway"/>
              <a:sym typeface="Raleway"/>
            </a:endParaRPr>
          </a:p>
          <a:p>
            <a:pPr marL="0" lvl="0" indent="0" algn="l" rtl="0">
              <a:lnSpc>
                <a:spcPct val="115000"/>
              </a:lnSpc>
              <a:spcBef>
                <a:spcPts val="800"/>
              </a:spcBef>
              <a:spcAft>
                <a:spcPts val="800"/>
              </a:spcAft>
              <a:buNone/>
            </a:pPr>
            <a:r>
              <a:rPr lang="en" sz="1550" b="1">
                <a:solidFill>
                  <a:srgbClr val="333333"/>
                </a:solidFill>
                <a:latin typeface="Raleway"/>
                <a:ea typeface="Raleway"/>
                <a:cs typeface="Raleway"/>
                <a:sym typeface="Raleway"/>
              </a:rPr>
              <a:t>             *  study skills - organization, research and questioning strategies</a:t>
            </a:r>
            <a:endParaRPr sz="2200" b="1">
              <a:latin typeface="Work Sans"/>
              <a:ea typeface="Work Sans"/>
              <a:cs typeface="Work Sans"/>
              <a:sym typeface="Work Sans"/>
            </a:endParaRPr>
          </a:p>
        </p:txBody>
      </p:sp>
    </p:spTree>
  </p:cSld>
  <p:clrMapOvr>
    <a:masterClrMapping/>
  </p:clrMapOvr>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38C22"/>
      </a:accent2>
      <a:accent3>
        <a:srgbClr val="202024"/>
      </a:accent3>
      <a:accent4>
        <a:srgbClr val="626269"/>
      </a:accent4>
      <a:accent5>
        <a:srgbClr val="9A9AA2"/>
      </a:accent5>
      <a:accent6>
        <a:srgbClr val="D5CFC1"/>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On-screen Show (16:9)</PresentationFormat>
  <Paragraphs>114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Raleway</vt:lpstr>
      <vt:lpstr>Work Sans</vt:lpstr>
      <vt:lpstr>Raleway Thin</vt:lpstr>
      <vt:lpstr>Calibri</vt:lpstr>
      <vt:lpstr>Work Sans Regular</vt:lpstr>
      <vt:lpstr>Pisanio template</vt:lpstr>
      <vt:lpstr>MVCSC  High Ability Program Update, 2021-22</vt:lpstr>
      <vt:lpstr>Mission Statement</vt:lpstr>
      <vt:lpstr>Where we have been... </vt:lpstr>
      <vt:lpstr> Program Evaluation</vt:lpstr>
      <vt:lpstr>Program Goals</vt:lpstr>
      <vt:lpstr>Identification</vt:lpstr>
      <vt:lpstr>PowerPoint Presentation</vt:lpstr>
      <vt:lpstr>PowerPoint Presentation</vt:lpstr>
      <vt:lpstr> Curriculum and Instruction</vt:lpstr>
      <vt:lpstr>PowerPoint Presentation</vt:lpstr>
      <vt:lpstr>PowerPoint Presentation</vt:lpstr>
      <vt:lpstr>PowerPoint Presentation</vt:lpstr>
      <vt:lpstr>PowerPoint Presentation</vt:lpstr>
      <vt:lpstr> Guidance and Counseling </vt:lpstr>
      <vt:lpstr>PowerPoint Presentation</vt:lpstr>
      <vt:lpstr> Professional Development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MVCSC  High Ability Program Update, 2021-22</dc:title>
  <dc:creator>Kaitlyn Zelepugas</dc:creator>
  <cp:lastModifiedBy>Kaitlyn Zelepugas</cp:lastModifiedBy>
  <cp:revision>1</cp:revision>
  <dcterms:modified xsi:type="dcterms:W3CDTF">2021-09-16T14:29:04Z</dcterms:modified>
</cp:coreProperties>
</file>