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Arial Black"/>
      <p:regular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ArialBlack-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enturyGothic-bold.fntdata"/><Relationship Id="rId12" Type="http://schemas.openxmlformats.org/officeDocument/2006/relationships/slide" Target="slides/slide8.xml"/><Relationship Id="rId34" Type="http://schemas.openxmlformats.org/officeDocument/2006/relationships/font" Target="fonts/CenturyGothic-regular.fntdata"/><Relationship Id="rId15" Type="http://schemas.openxmlformats.org/officeDocument/2006/relationships/slide" Target="slides/slide11.xml"/><Relationship Id="rId37" Type="http://schemas.openxmlformats.org/officeDocument/2006/relationships/font" Target="fonts/CenturyGothic-boldItalic.fntdata"/><Relationship Id="rId14" Type="http://schemas.openxmlformats.org/officeDocument/2006/relationships/slide" Target="slides/slide10.xml"/><Relationship Id="rId36" Type="http://schemas.openxmlformats.org/officeDocument/2006/relationships/font" Target="fonts/CenturyGothic-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ftours.com/global-citize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p:nvPr>
            <p:ph idx="2" type="sldImg"/>
          </p:nvPr>
        </p:nvSpPr>
        <p:spPr>
          <a:xfrm>
            <a:off x="685800" y="1143000"/>
            <a:ext cx="5565775" cy="31321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050" u="sng"/>
              <a:t>SPEAKER:</a:t>
            </a:r>
            <a:endParaRPr/>
          </a:p>
          <a:p>
            <a:pPr indent="0" lvl="0" marL="0" rtl="0" algn="l">
              <a:lnSpc>
                <a:spcPct val="100000"/>
              </a:lnSpc>
              <a:spcBef>
                <a:spcPts val="0"/>
              </a:spcBef>
              <a:spcAft>
                <a:spcPts val="0"/>
              </a:spcAft>
              <a:buSzPts val="1400"/>
              <a:buNone/>
            </a:pPr>
            <a:r>
              <a:rPr i="1" lang="en-US"/>
              <a:t>Directions: Read from slides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050" u="sng"/>
              <a:t>PURPOSE:</a:t>
            </a:r>
            <a:endParaRPr/>
          </a:p>
          <a:p>
            <a:pPr indent="0" lvl="0" marL="0" rtl="0" algn="l">
              <a:lnSpc>
                <a:spcPct val="100000"/>
              </a:lnSpc>
              <a:spcBef>
                <a:spcPts val="0"/>
              </a:spcBef>
              <a:spcAft>
                <a:spcPts val="0"/>
              </a:spcAft>
              <a:buSzPts val="1400"/>
              <a:buNone/>
            </a:pPr>
            <a:r>
              <a:rPr lang="en-US"/>
              <a:t>Hypes up and reminds students and parents why they want to enroll!</a:t>
            </a:r>
            <a:endParaRPr/>
          </a:p>
        </p:txBody>
      </p:sp>
      <p:sp>
        <p:nvSpPr>
          <p:cNvPr id="414" name="Google Shape;4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u="sng"/>
              <a:t>SPEAKER:</a:t>
            </a:r>
            <a:endParaRPr/>
          </a:p>
          <a:p>
            <a:pPr indent="0" lvl="0" marL="0" rtl="0" algn="l">
              <a:lnSpc>
                <a:spcPct val="100000"/>
              </a:lnSpc>
              <a:spcBef>
                <a:spcPts val="0"/>
              </a:spcBef>
              <a:spcAft>
                <a:spcPts val="0"/>
              </a:spcAft>
              <a:buSzPts val="1400"/>
              <a:buNone/>
            </a:pPr>
            <a:r>
              <a:rPr i="1" lang="en-US"/>
              <a:t>Directions: Read from slides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400" u="sng"/>
              <a:t>GOAL:</a:t>
            </a:r>
            <a:endParaRPr/>
          </a:p>
          <a:p>
            <a:pPr indent="0" lvl="0" marL="0" rtl="0" algn="l">
              <a:lnSpc>
                <a:spcPct val="100000"/>
              </a:lnSpc>
              <a:spcBef>
                <a:spcPts val="0"/>
              </a:spcBef>
              <a:spcAft>
                <a:spcPts val="0"/>
              </a:spcAft>
              <a:buSzPts val="1400"/>
              <a:buNone/>
            </a:pPr>
            <a:r>
              <a:rPr lang="en-US"/>
              <a:t>Hypes up and reminds students and parents why they want to enroll!</a:t>
            </a:r>
            <a:endParaRPr/>
          </a:p>
          <a:p>
            <a:pPr indent="0" lvl="0" marL="0" rtl="0" algn="l">
              <a:lnSpc>
                <a:spcPct val="100000"/>
              </a:lnSpc>
              <a:spcBef>
                <a:spcPts val="0"/>
              </a:spcBef>
              <a:spcAft>
                <a:spcPts val="0"/>
              </a:spcAft>
              <a:buSzPts val="1400"/>
              <a:buNone/>
            </a:pPr>
            <a:r>
              <a:t/>
            </a:r>
            <a:endParaRPr/>
          </a:p>
        </p:txBody>
      </p:sp>
      <p:sp>
        <p:nvSpPr>
          <p:cNvPr id="423" name="Google Shape;42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3: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100" u="sng"/>
              <a:t>SPEAKER:</a:t>
            </a:r>
            <a:endParaRPr/>
          </a:p>
          <a:p>
            <a:pPr indent="0" lvl="0" marL="0" rtl="0" algn="l">
              <a:lnSpc>
                <a:spcPct val="100000"/>
              </a:lnSpc>
              <a:spcBef>
                <a:spcPts val="0"/>
              </a:spcBef>
              <a:spcAft>
                <a:spcPts val="0"/>
              </a:spcAft>
              <a:buSzPts val="1400"/>
              <a:buNone/>
            </a:pPr>
            <a:r>
              <a:rPr i="1" lang="en-US"/>
              <a:t>Directions: Read from slides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100" u="sng"/>
              <a:t>GOAL:</a:t>
            </a:r>
            <a:endParaRPr/>
          </a:p>
          <a:p>
            <a:pPr indent="0" lvl="0" marL="0" rtl="0" algn="l">
              <a:lnSpc>
                <a:spcPct val="100000"/>
              </a:lnSpc>
              <a:spcBef>
                <a:spcPts val="0"/>
              </a:spcBef>
              <a:spcAft>
                <a:spcPts val="0"/>
              </a:spcAft>
              <a:buSzPts val="1400"/>
              <a:buNone/>
            </a:pPr>
            <a:r>
              <a:rPr lang="en-US"/>
              <a:t>Hypes up and reminds students and parents to enroll!</a:t>
            </a:r>
            <a:endParaRPr/>
          </a:p>
        </p:txBody>
      </p:sp>
      <p:sp>
        <p:nvSpPr>
          <p:cNvPr id="431" name="Google Shape;4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Travel Dates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Because we are planning early, and because we want to get the best experience possible, we need some flexibility when it comes to travel dates. With that, we have a travel date range, which means we could be leaving as early as _____ and returning as late as______.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find out our exact dates 2-3 months before tour, but for now we could be traveling any time within that range.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to note, in the middle of that range falls ______(requested dates). You will see these dates as you enroll, but again, note that you could depart for your trip as early as _______ and return as late as 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also have the chance of traveling with another school, which would be a great experience to meet other students! </a:t>
            </a:r>
            <a:endParaRPr/>
          </a:p>
          <a:p>
            <a:pPr indent="0" lvl="0" marL="0" rtl="0" algn="l">
              <a:lnSpc>
                <a:spcPct val="100000"/>
              </a:lnSpc>
              <a:spcBef>
                <a:spcPts val="0"/>
              </a:spcBef>
              <a:spcAft>
                <a:spcPts val="0"/>
              </a:spcAft>
              <a:buSzPts val="1400"/>
              <a:buNone/>
            </a:pPr>
            <a:r>
              <a:t/>
            </a:r>
            <a:endParaRPr/>
          </a:p>
        </p:txBody>
      </p:sp>
      <p:sp>
        <p:nvSpPr>
          <p:cNvPr id="443" name="Google Shape;44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u="sng"/>
              <a:t>SPEAKER:</a:t>
            </a:r>
            <a:endParaRPr/>
          </a:p>
          <a:p>
            <a:pPr indent="0" lvl="0" marL="0" rtl="0" algn="l">
              <a:lnSpc>
                <a:spcPct val="100000"/>
              </a:lnSpc>
              <a:spcBef>
                <a:spcPts val="0"/>
              </a:spcBef>
              <a:spcAft>
                <a:spcPts val="0"/>
              </a:spcAft>
              <a:buSzPts val="1400"/>
              <a:buNone/>
            </a:pPr>
            <a:r>
              <a:rPr b="1" lang="en-US"/>
              <a:t>[So, what’s included?]</a:t>
            </a:r>
            <a:endParaRPr/>
          </a:p>
          <a:p>
            <a:pPr indent="0" lvl="0" marL="0" rtl="0" algn="l">
              <a:lnSpc>
                <a:spcPct val="100000"/>
              </a:lnSpc>
              <a:spcBef>
                <a:spcPts val="0"/>
              </a:spcBef>
              <a:spcAft>
                <a:spcPts val="0"/>
              </a:spcAft>
              <a:buSzPts val="1400"/>
              <a:buNone/>
            </a:pPr>
            <a:r>
              <a:rPr lang="en-US"/>
              <a:t>A TON</a:t>
            </a:r>
            <a:endParaRPr/>
          </a:p>
          <a:p>
            <a:pPr indent="0" lvl="0" marL="0" rtl="0" algn="l">
              <a:lnSpc>
                <a:spcPct val="100000"/>
              </a:lnSpc>
              <a:spcBef>
                <a:spcPts val="0"/>
              </a:spcBef>
              <a:spcAft>
                <a:spcPts val="0"/>
              </a:spcAft>
              <a:buSzPts val="1400"/>
              <a:buNone/>
            </a:pPr>
            <a:r>
              <a:rPr i="1" lang="en-US"/>
              <a:t>Directions: read through each one.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GOAL:</a:t>
            </a:r>
            <a:endParaRPr/>
          </a:p>
          <a:p>
            <a:pPr indent="-171450" lvl="0" marL="171450" rtl="0" algn="l">
              <a:lnSpc>
                <a:spcPct val="100000"/>
              </a:lnSpc>
              <a:spcBef>
                <a:spcPts val="0"/>
              </a:spcBef>
              <a:spcAft>
                <a:spcPts val="0"/>
              </a:spcAft>
              <a:buClr>
                <a:schemeClr val="dk1"/>
              </a:buClr>
              <a:buSzPts val="1200"/>
              <a:buFont typeface="Arial"/>
              <a:buChar char="•"/>
            </a:pPr>
            <a:r>
              <a:rPr lang="en-US"/>
              <a:t>Build the value in the experience, through everything that’s included</a:t>
            </a:r>
            <a:endParaRPr/>
          </a:p>
          <a:p>
            <a:pPr indent="-171450" lvl="0" marL="171450" rtl="0" algn="l">
              <a:lnSpc>
                <a:spcPct val="100000"/>
              </a:lnSpc>
              <a:spcBef>
                <a:spcPts val="0"/>
              </a:spcBef>
              <a:spcAft>
                <a:spcPts val="0"/>
              </a:spcAft>
              <a:buClr>
                <a:schemeClr val="dk1"/>
              </a:buClr>
              <a:buSzPts val="1200"/>
              <a:buFont typeface="Arial"/>
              <a:buChar char="•"/>
            </a:pPr>
            <a:r>
              <a:rPr lang="en-US"/>
              <a:t>You want parents to think the will cost twice as much as it actually does</a:t>
            </a:r>
            <a:endParaRPr/>
          </a:p>
        </p:txBody>
      </p:sp>
      <p:sp>
        <p:nvSpPr>
          <p:cNvPr id="449" name="Google Shape;44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[Not included]</a:t>
            </a:r>
            <a:endParaRPr b="1"/>
          </a:p>
          <a:p>
            <a:pPr indent="0" lvl="0" marL="0" rtl="0" algn="l">
              <a:lnSpc>
                <a:spcPct val="100000"/>
              </a:lnSpc>
              <a:spcBef>
                <a:spcPts val="0"/>
              </a:spcBef>
              <a:spcAft>
                <a:spcPts val="0"/>
              </a:spcAft>
              <a:buSzPts val="1400"/>
              <a:buNone/>
            </a:pPr>
            <a:r>
              <a:rPr lang="en-US"/>
              <a:t>A few things. But no real surprises here.</a:t>
            </a:r>
            <a:endParaRPr/>
          </a:p>
          <a:p>
            <a:pPr indent="0" lvl="0" marL="0" rtl="0" algn="l">
              <a:lnSpc>
                <a:spcPct val="100000"/>
              </a:lnSpc>
              <a:spcBef>
                <a:spcPts val="0"/>
              </a:spcBef>
              <a:spcAft>
                <a:spcPts val="0"/>
              </a:spcAft>
              <a:buSzPts val="1400"/>
              <a:buNone/>
            </a:pPr>
            <a:r>
              <a:rPr lang="en-US"/>
              <a:t>As we get closer to departure I’ll hold a meeting for our enrolled travelers to talk through passports, tips, etc.</a:t>
            </a:r>
            <a:endParaRPr/>
          </a:p>
          <a:p>
            <a:pPr indent="0" lvl="0" marL="0" rtl="0" algn="l">
              <a:lnSpc>
                <a:spcPct val="100000"/>
              </a:lnSpc>
              <a:spcBef>
                <a:spcPts val="0"/>
              </a:spcBef>
              <a:spcAft>
                <a:spcPts val="0"/>
              </a:spcAft>
              <a:buSzPts val="1400"/>
              <a:buNone/>
            </a:pPr>
            <a:r>
              <a:t/>
            </a:r>
            <a:endParaRPr/>
          </a:p>
        </p:txBody>
      </p:sp>
      <p:sp>
        <p:nvSpPr>
          <p:cNvPr id="456" name="Google Shape;45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EF is SO much more than just someone who books our flights and finds our hotels. Here are a couple reasons why I partner with EF………..</a:t>
            </a:r>
            <a:endParaRPr/>
          </a:p>
        </p:txBody>
      </p:sp>
      <p:sp>
        <p:nvSpPr>
          <p:cNvPr id="465" name="Google Shape;4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000" u="sng"/>
              <a:t>SPEAKER:</a:t>
            </a:r>
            <a:endParaRPr/>
          </a:p>
          <a:p>
            <a:pPr indent="0" lvl="0" marL="0" rtl="0" algn="l">
              <a:lnSpc>
                <a:spcPct val="100000"/>
              </a:lnSpc>
              <a:spcBef>
                <a:spcPts val="0"/>
              </a:spcBef>
              <a:spcAft>
                <a:spcPts val="0"/>
              </a:spcAft>
              <a:buSzPts val="1400"/>
              <a:buNone/>
            </a:pPr>
            <a:r>
              <a:rPr lang="en-US" sz="1000">
                <a:solidFill>
                  <a:srgbClr val="07132B"/>
                </a:solidFill>
              </a:rPr>
              <a:t>Let’s talk about safety. I’ve done my research and feel incredibly confident partnering with EF.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b="1" lang="en-US" sz="1000" u="sng">
                <a:solidFill>
                  <a:srgbClr val="07132B"/>
                </a:solidFill>
              </a:rPr>
              <a:t>Sample Talking Points:</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EF has our back, they’ve thought of everything, and I trust their safety policies</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They have multiple programs in place to help keep us safe</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EF will be right there to support us (locally, globally, pre-tour and on-tour) to help us through any situations that arise</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Bottom line: we are safer traveling with EF than we ever would be on our own.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lang="en-US" sz="1000">
                <a:solidFill>
                  <a:srgbClr val="07132B"/>
                </a:solidFill>
              </a:rPr>
              <a:t>They have policies to protect our investment pre-tour (which will cover in a minute), but they also provide us with a lot on tour:</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b="1" lang="en-US" sz="1000">
                <a:solidFill>
                  <a:srgbClr val="07132B"/>
                </a:solidFill>
              </a:rPr>
              <a:t>[Local support and Insight]</a:t>
            </a:r>
            <a:endParaRPr/>
          </a:p>
          <a:p>
            <a:pPr indent="0" lvl="0" marL="0" rtl="0" algn="l">
              <a:lnSpc>
                <a:spcPct val="100000"/>
              </a:lnSpc>
              <a:spcBef>
                <a:spcPts val="0"/>
              </a:spcBef>
              <a:spcAft>
                <a:spcPts val="0"/>
              </a:spcAft>
              <a:buSzPts val="1400"/>
              <a:buNone/>
            </a:pPr>
            <a:r>
              <a:rPr lang="en-US" sz="1000">
                <a:solidFill>
                  <a:srgbClr val="07132B"/>
                </a:solidFill>
              </a:rPr>
              <a:t>As you have already seen, EF is a global company! Because of this, EF has local knowledge to keep our groups safe no matter where we are in the world.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b="1" lang="en-US" sz="1000">
                <a:solidFill>
                  <a:srgbClr val="07132B"/>
                </a:solidFill>
              </a:rPr>
              <a:t>[Safety &amp; Incident Response Team]</a:t>
            </a:r>
            <a:endParaRPr/>
          </a:p>
          <a:p>
            <a:pPr indent="0" lvl="0" marL="0" rtl="0" algn="l">
              <a:lnSpc>
                <a:spcPct val="100000"/>
              </a:lnSpc>
              <a:spcBef>
                <a:spcPts val="0"/>
              </a:spcBef>
              <a:spcAft>
                <a:spcPts val="0"/>
              </a:spcAft>
              <a:buSzPts val="1400"/>
              <a:buNone/>
            </a:pPr>
            <a:r>
              <a:rPr lang="en-US" sz="1000">
                <a:solidFill>
                  <a:srgbClr val="07132B"/>
                </a:solidFill>
              </a:rPr>
              <a:t>• EF’s has a team of experts located around the world, their #1 priority is safety</a:t>
            </a:r>
            <a:endParaRPr/>
          </a:p>
          <a:p>
            <a:pPr indent="0" lvl="0" marL="0" rtl="0" algn="l">
              <a:lnSpc>
                <a:spcPct val="100000"/>
              </a:lnSpc>
              <a:spcBef>
                <a:spcPts val="0"/>
              </a:spcBef>
              <a:spcAft>
                <a:spcPts val="0"/>
              </a:spcAft>
              <a:buSzPts val="1400"/>
              <a:buNone/>
            </a:pPr>
            <a:r>
              <a:rPr lang="en-US" sz="1000">
                <a:solidFill>
                  <a:srgbClr val="07132B"/>
                </a:solidFill>
              </a:rPr>
              <a:t>• They are always ready to respond to ensure that a train strike or a sprained ankle won’t slow us down</a:t>
            </a:r>
            <a:endParaRPr/>
          </a:p>
          <a:p>
            <a:pPr indent="-171450" lvl="0" marL="171450" rtl="0" algn="l">
              <a:lnSpc>
                <a:spcPct val="100000"/>
              </a:lnSpc>
              <a:spcBef>
                <a:spcPts val="0"/>
              </a:spcBef>
              <a:spcAft>
                <a:spcPts val="0"/>
              </a:spcAft>
              <a:buClr>
                <a:srgbClr val="07132B"/>
              </a:buClr>
              <a:buSzPts val="1000"/>
              <a:buFont typeface="Arial"/>
              <a:buChar char="•"/>
            </a:pPr>
            <a:r>
              <a:rPr lang="en-US" sz="1000">
                <a:solidFill>
                  <a:srgbClr val="07132B"/>
                </a:solidFill>
              </a:rPr>
              <a:t>Their emergency support team is available 24/7, 365 days a year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b="1" lang="en-US" sz="1000">
                <a:solidFill>
                  <a:srgbClr val="07132B"/>
                </a:solidFill>
              </a:rPr>
              <a:t>[Rigorous health standards]</a:t>
            </a:r>
            <a:endParaRPr/>
          </a:p>
          <a:p>
            <a:pPr indent="-181240" lvl="0" marL="181240" rtl="0" algn="l">
              <a:lnSpc>
                <a:spcPct val="100000"/>
              </a:lnSpc>
              <a:spcBef>
                <a:spcPts val="0"/>
              </a:spcBef>
              <a:spcAft>
                <a:spcPts val="0"/>
              </a:spcAft>
              <a:buClr>
                <a:schemeClr val="dk1"/>
              </a:buClr>
              <a:buSzPts val="1000"/>
              <a:buFont typeface="Arial"/>
              <a:buChar char="•"/>
            </a:pPr>
            <a:r>
              <a:rPr lang="en-US" sz="1000"/>
              <a:t>EF has enhanced safety precautions and procedures that cover everything from cleanliness to adjusting tours as needed.</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lang="en-US" sz="1000">
                <a:solidFill>
                  <a:srgbClr val="07132B"/>
                </a:solidFill>
              </a:rPr>
              <a:t>[</a:t>
            </a:r>
            <a:r>
              <a:rPr b="1" lang="en-US" sz="1000">
                <a:solidFill>
                  <a:srgbClr val="07132B"/>
                </a:solidFill>
              </a:rPr>
              <a:t>eyes and ears on the road]</a:t>
            </a:r>
            <a:endParaRPr sz="1000"/>
          </a:p>
          <a:p>
            <a:pPr indent="0" lvl="0" marL="0" rtl="0" algn="l">
              <a:lnSpc>
                <a:spcPct val="100000"/>
              </a:lnSpc>
              <a:spcBef>
                <a:spcPts val="0"/>
              </a:spcBef>
              <a:spcAft>
                <a:spcPts val="0"/>
              </a:spcAft>
              <a:buSzPts val="1400"/>
              <a:buNone/>
            </a:pPr>
            <a:r>
              <a:rPr lang="en-US" sz="1000">
                <a:solidFill>
                  <a:srgbClr val="07132B"/>
                </a:solidFill>
              </a:rPr>
              <a:t>• In traveling with EF, there is a support team, from our Tour Director to myself, to my chaperones</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t/>
            </a:r>
            <a:endParaRPr i="1" sz="1000"/>
          </a:p>
          <a:p>
            <a:pPr indent="0" lvl="0" marL="0" rtl="0" algn="l">
              <a:lnSpc>
                <a:spcPct val="100000"/>
              </a:lnSpc>
              <a:spcBef>
                <a:spcPts val="0"/>
              </a:spcBef>
              <a:spcAft>
                <a:spcPts val="0"/>
              </a:spcAft>
              <a:buSzPts val="1400"/>
              <a:buNone/>
            </a:pPr>
            <a:r>
              <a:rPr b="1" lang="en-US" sz="1000" u="sng"/>
              <a:t>GOAL:</a:t>
            </a:r>
            <a:endParaRPr/>
          </a:p>
          <a:p>
            <a:pPr indent="0" lvl="0" marL="0" rtl="0" algn="l">
              <a:lnSpc>
                <a:spcPct val="100000"/>
              </a:lnSpc>
              <a:spcBef>
                <a:spcPts val="0"/>
              </a:spcBef>
              <a:spcAft>
                <a:spcPts val="0"/>
              </a:spcAft>
              <a:buSzPts val="1400"/>
              <a:buNone/>
            </a:pPr>
            <a:r>
              <a:rPr lang="en-US" sz="1000"/>
              <a:t>Continue to build trust in EF</a:t>
            </a:r>
            <a:endParaRPr/>
          </a:p>
          <a:p>
            <a:pPr indent="0" lvl="0" marL="0" rtl="0" algn="l">
              <a:lnSpc>
                <a:spcPct val="100000"/>
              </a:lnSpc>
              <a:spcBef>
                <a:spcPts val="0"/>
              </a:spcBef>
              <a:spcAft>
                <a:spcPts val="0"/>
              </a:spcAft>
              <a:buSzPts val="1400"/>
              <a:buNone/>
            </a:pPr>
            <a:r>
              <a:rPr lang="en-US" sz="1000"/>
              <a:t>Help parents understand how we help keep students safe</a:t>
            </a:r>
            <a:endParaRPr/>
          </a:p>
          <a:p>
            <a:pPr indent="0" lvl="0" marL="0" rtl="0" algn="l">
              <a:lnSpc>
                <a:spcPct val="100000"/>
              </a:lnSpc>
              <a:spcBef>
                <a:spcPts val="0"/>
              </a:spcBef>
              <a:spcAft>
                <a:spcPts val="0"/>
              </a:spcAft>
              <a:buSzPts val="1400"/>
              <a:buNone/>
            </a:pPr>
            <a:r>
              <a:t/>
            </a:r>
            <a:endParaRPr/>
          </a:p>
        </p:txBody>
      </p:sp>
      <p:sp>
        <p:nvSpPr>
          <p:cNvPr id="473" name="Google Shape;47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notes"/>
          <p:cNvSpPr/>
          <p:nvPr>
            <p:ph idx="2" type="sldImg"/>
          </p:nvPr>
        </p:nvSpPr>
        <p:spPr>
          <a:xfrm>
            <a:off x="1503363" y="684213"/>
            <a:ext cx="3851275" cy="2166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sz="1050"/>
              <a:t>DIRECTIONS:</a:t>
            </a:r>
            <a:endParaRPr/>
          </a:p>
          <a:p>
            <a:pPr indent="0" lvl="0" marL="0" rtl="0" algn="l">
              <a:lnSpc>
                <a:spcPct val="100000"/>
              </a:lnSpc>
              <a:spcBef>
                <a:spcPts val="0"/>
              </a:spcBef>
              <a:spcAft>
                <a:spcPts val="0"/>
              </a:spcAft>
              <a:buSzPts val="1400"/>
              <a:buNone/>
            </a:pPr>
            <a:r>
              <a:rPr i="1" lang="en-US"/>
              <a:t>Play video on the slide.</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If it doesn’t play, use the link on the slide OR copy and paste this in browser or send as follow up</a:t>
            </a:r>
            <a:endParaRPr/>
          </a:p>
          <a:p>
            <a:pPr indent="0" lvl="0" marL="0" rtl="0" algn="l">
              <a:lnSpc>
                <a:spcPct val="100000"/>
              </a:lnSpc>
              <a:spcBef>
                <a:spcPts val="0"/>
              </a:spcBef>
              <a:spcAft>
                <a:spcPts val="0"/>
              </a:spcAft>
              <a:buSzPts val="1400"/>
              <a:buNone/>
            </a:pPr>
            <a:r>
              <a:rPr i="1" lang="en-US"/>
              <a:t>https://www.youtube.com/watch?v=t7CnuHg4Ddk&amp;feature=youtu.be</a:t>
            </a:r>
            <a:endParaRPr i="1" sz="1050"/>
          </a:p>
          <a:p>
            <a:pPr indent="0" lvl="0" marL="0" rtl="0" algn="l">
              <a:lnSpc>
                <a:spcPct val="100000"/>
              </a:lnSpc>
              <a:spcBef>
                <a:spcPts val="0"/>
              </a:spcBef>
              <a:spcAft>
                <a:spcPts val="0"/>
              </a:spcAft>
              <a:buSzPts val="1400"/>
              <a:buNone/>
            </a:pPr>
            <a:r>
              <a:t/>
            </a:r>
            <a:endParaRPr i="1" sz="1050"/>
          </a:p>
          <a:p>
            <a:pPr indent="0" lvl="0" marL="0" rtl="0" algn="l">
              <a:lnSpc>
                <a:spcPct val="100000"/>
              </a:lnSpc>
              <a:spcBef>
                <a:spcPts val="0"/>
              </a:spcBef>
              <a:spcAft>
                <a:spcPts val="0"/>
              </a:spcAft>
              <a:buSzPts val="1400"/>
              <a:buNone/>
            </a:pPr>
            <a:r>
              <a:rPr i="0" lang="en-US" sz="1050"/>
              <a:t>Now we’re going to get started with a quick video </a:t>
            </a:r>
            <a:endParaRPr/>
          </a:p>
          <a:p>
            <a:pPr indent="0" lvl="0" marL="0" rtl="0" algn="l">
              <a:lnSpc>
                <a:spcPct val="100000"/>
              </a:lnSpc>
              <a:spcBef>
                <a:spcPts val="0"/>
              </a:spcBef>
              <a:spcAft>
                <a:spcPts val="0"/>
              </a:spcAft>
              <a:buSzPts val="1400"/>
              <a:buNone/>
            </a:pPr>
            <a:r>
              <a:t/>
            </a:r>
            <a:endParaRPr/>
          </a:p>
        </p:txBody>
      </p:sp>
      <p:sp>
        <p:nvSpPr>
          <p:cNvPr id="320" name="Google Shape;32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800" u="sng">
                <a:latin typeface="Calibri"/>
                <a:ea typeface="Calibri"/>
                <a:cs typeface="Calibri"/>
                <a:sym typeface="Calibri"/>
              </a:rPr>
              <a:t>SPEAKER:</a:t>
            </a:r>
            <a:endParaRPr/>
          </a:p>
          <a:p>
            <a:pPr indent="0" lvl="0" marL="0" rtl="0" algn="l">
              <a:lnSpc>
                <a:spcPct val="100000"/>
              </a:lnSpc>
              <a:spcBef>
                <a:spcPts val="0"/>
              </a:spcBef>
              <a:spcAft>
                <a:spcPts val="0"/>
              </a:spcAft>
              <a:buSzPts val="1400"/>
              <a:buNone/>
            </a:pPr>
            <a:r>
              <a:rPr b="1" lang="en-US" sz="1800">
                <a:latin typeface="Calibri"/>
                <a:ea typeface="Calibri"/>
                <a:cs typeface="Calibri"/>
                <a:sym typeface="Calibri"/>
              </a:rPr>
              <a:t>[So, what’s G2PA?]</a:t>
            </a:r>
            <a:endParaRPr/>
          </a:p>
          <a:p>
            <a:pPr indent="0" lvl="0" marL="0" rtl="0" algn="l">
              <a:lnSpc>
                <a:spcPct val="100000"/>
              </a:lnSpc>
              <a:spcBef>
                <a:spcPts val="0"/>
              </a:spcBef>
              <a:spcAft>
                <a:spcPts val="0"/>
              </a:spcAft>
              <a:buSzPts val="1400"/>
              <a:buNone/>
            </a:pPr>
            <a:r>
              <a:rPr lang="en-US" sz="1800">
                <a:latin typeface="Calibri"/>
                <a:ea typeface="Calibri"/>
                <a:cs typeface="Calibri"/>
                <a:sym typeface="Calibri"/>
              </a:rPr>
              <a:t>EF has 4 main learning objectives to ensure that our students come home a more prepared global citizen than they were before they went on their EF tour</a:t>
            </a:r>
            <a:endParaRPr/>
          </a:p>
          <a:p>
            <a:pPr indent="0" lvl="0" marL="0" rtl="0" algn="l">
              <a:lnSpc>
                <a:spcPct val="100000"/>
              </a:lnSpc>
              <a:spcBef>
                <a:spcPts val="0"/>
              </a:spcBef>
              <a:spcAft>
                <a:spcPts val="0"/>
              </a:spcAft>
              <a:buSzPts val="1400"/>
              <a:buNone/>
            </a:pPr>
            <a:r>
              <a:rPr i="1" lang="en-US" sz="1800">
                <a:latin typeface="Calibri"/>
                <a:ea typeface="Calibri"/>
                <a:cs typeface="Calibri"/>
                <a:sym typeface="Calibri"/>
              </a:rPr>
              <a:t>Directions: read through each one. </a:t>
            </a:r>
            <a:endParaRPr/>
          </a:p>
          <a:p>
            <a:pPr indent="0" lvl="0" marL="0" rtl="0" algn="l">
              <a:lnSpc>
                <a:spcPct val="100000"/>
              </a:lnSpc>
              <a:spcBef>
                <a:spcPts val="0"/>
              </a:spcBef>
              <a:spcAft>
                <a:spcPts val="0"/>
              </a:spcAft>
              <a:buSzPts val="1400"/>
              <a:buNone/>
            </a:pPr>
            <a:r>
              <a:t/>
            </a:r>
            <a:endParaRPr b="1" sz="1800" u="sng">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800" u="sng">
                <a:latin typeface="Calibri"/>
                <a:ea typeface="Calibri"/>
                <a:cs typeface="Calibri"/>
                <a:sym typeface="Calibri"/>
              </a:rPr>
              <a:t>GOAL:</a:t>
            </a:r>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a:t>
            </a:r>
            <a:r>
              <a:rPr lang="en-US" sz="1800">
                <a:latin typeface="Calibri"/>
                <a:ea typeface="Calibri"/>
                <a:cs typeface="Calibri"/>
                <a:sym typeface="Calibri"/>
              </a:rPr>
              <a:t>Build the value in the experience as more than a vacation</a:t>
            </a:r>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a:t>
            </a:r>
            <a:r>
              <a:rPr lang="en-US" sz="1800"/>
              <a:t>This is a transformative educational experience that will prepare them for their future</a:t>
            </a:r>
            <a:endParaRPr/>
          </a:p>
          <a:p>
            <a:pPr indent="0" lvl="0" marL="0" rtl="0" algn="l">
              <a:lnSpc>
                <a:spcPct val="100000"/>
              </a:lnSpc>
              <a:spcBef>
                <a:spcPts val="0"/>
              </a:spcBef>
              <a:spcAft>
                <a:spcPts val="0"/>
              </a:spcAft>
              <a:buSzPts val="1400"/>
              <a:buNone/>
            </a:pPr>
            <a:r>
              <a:t/>
            </a:r>
            <a:endParaRPr/>
          </a:p>
        </p:txBody>
      </p:sp>
      <p:sp>
        <p:nvSpPr>
          <p:cNvPr id="502" name="Google Shape;5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Support Partner!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EF supports us in so many ways, and here are a few key players that help make our tour exceptional.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There are people at EF like my personal tour consultant, and their travel support team that help us prepare for tour. My tour consultant helps me every step of the way from planning this trip, to getting you all involved, to getting us prepared to depart. Our Traveler Support Team is there for you all to answer any possible questions you may have, from payments to dietary restrictions, and more. </a:t>
            </a:r>
            <a:endParaRPr/>
          </a:p>
          <a:p>
            <a:pPr indent="0" lvl="0" marL="0" rtl="0" algn="l">
              <a:lnSpc>
                <a:spcPct val="100000"/>
              </a:lnSpc>
              <a:spcBef>
                <a:spcPts val="0"/>
              </a:spcBef>
              <a:spcAft>
                <a:spcPts val="0"/>
              </a:spcAft>
              <a:buSzPts val="1400"/>
              <a:buNone/>
            </a:pPr>
            <a:br>
              <a:rPr lang="en-US"/>
            </a:br>
            <a:r>
              <a:rPr lang="en-US"/>
              <a:t>While on tour we have our Tour Director leading the way and of course I will also be there with my chaperones to help support the students and all of you back home. </a:t>
            </a:r>
            <a:endParaRPr/>
          </a:p>
        </p:txBody>
      </p:sp>
      <p:sp>
        <p:nvSpPr>
          <p:cNvPr id="521" name="Google Shape;52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u="sng"/>
              <a:t>SPEAKER:</a:t>
            </a:r>
            <a:endParaRPr/>
          </a:p>
          <a:p>
            <a:pPr indent="0" lvl="0" marL="0" rtl="0" algn="l">
              <a:lnSpc>
                <a:spcPct val="100000"/>
              </a:lnSpc>
              <a:spcBef>
                <a:spcPts val="0"/>
              </a:spcBef>
              <a:spcAft>
                <a:spcPts val="0"/>
              </a:spcAft>
              <a:buSzPts val="1400"/>
              <a:buNone/>
            </a:pPr>
            <a:r>
              <a:rPr lang="en-US"/>
              <a:t>EF is offering a few things to help us protect our investment, to give us the confidence to book our travel experience now, while monthly payments are so affordable.  Here are some of the ways that EF is protecting our investment: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[Peace of Mind]</a:t>
            </a:r>
            <a:endParaRPr/>
          </a:p>
          <a:p>
            <a:pPr indent="-181240" lvl="0" marL="181240" rtl="0" algn="l">
              <a:lnSpc>
                <a:spcPct val="100000"/>
              </a:lnSpc>
              <a:spcBef>
                <a:spcPts val="0"/>
              </a:spcBef>
              <a:spcAft>
                <a:spcPts val="0"/>
              </a:spcAft>
              <a:buClr>
                <a:schemeClr val="dk1"/>
              </a:buClr>
              <a:buSzPts val="1200"/>
              <a:buFont typeface="Arial"/>
              <a:buChar char="•"/>
            </a:pPr>
            <a:r>
              <a:rPr lang="en-US"/>
              <a:t>EF’s Peace of Mind Program gives our group the flexibility to modify our tour or dates if we’re uncomfortable traveling as we get closer to departure.</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lang="en-US"/>
              <a:t>[Global Travel Protection]**</a:t>
            </a:r>
            <a:endParaRPr/>
          </a:p>
          <a:p>
            <a:pPr indent="-181240" lvl="0" marL="181240" rtl="0" algn="l">
              <a:lnSpc>
                <a:spcPct val="100000"/>
              </a:lnSpc>
              <a:spcBef>
                <a:spcPts val="0"/>
              </a:spcBef>
              <a:spcAft>
                <a:spcPts val="0"/>
              </a:spcAft>
              <a:buClr>
                <a:schemeClr val="dk1"/>
              </a:buClr>
              <a:buSzPts val="1200"/>
              <a:buFont typeface="Arial"/>
              <a:buChar char="•"/>
            </a:pPr>
            <a:r>
              <a:rPr lang="en-US"/>
              <a:t>Custom-designed travel protection unique to EF, provides both pre-tour and on-tour benefits.  </a:t>
            </a:r>
            <a:endParaRPr/>
          </a:p>
          <a:p>
            <a:pPr indent="-181240" lvl="1" marL="638440" rtl="0" algn="l">
              <a:lnSpc>
                <a:spcPct val="100000"/>
              </a:lnSpc>
              <a:spcBef>
                <a:spcPts val="0"/>
              </a:spcBef>
              <a:spcAft>
                <a:spcPts val="0"/>
              </a:spcAft>
              <a:buClr>
                <a:schemeClr val="dk1"/>
              </a:buClr>
              <a:buSzPts val="1200"/>
              <a:buFont typeface="Arial"/>
              <a:buChar char="•"/>
            </a:pPr>
            <a:r>
              <a:rPr lang="en-US"/>
              <a:t>(if included): I have built that into everyone’s experience to give you additional coverage</a:t>
            </a:r>
            <a:endParaRPr/>
          </a:p>
          <a:p>
            <a:pPr indent="-181240" lvl="1" marL="638440" rtl="0" algn="l">
              <a:lnSpc>
                <a:spcPct val="100000"/>
              </a:lnSpc>
              <a:spcBef>
                <a:spcPts val="0"/>
              </a:spcBef>
              <a:spcAft>
                <a:spcPts val="0"/>
              </a:spcAft>
              <a:buClr>
                <a:schemeClr val="dk1"/>
              </a:buClr>
              <a:buSzPts val="1200"/>
              <a:buFont typeface="Arial"/>
              <a:buChar char="•"/>
            </a:pPr>
            <a:r>
              <a:rPr b="1" lang="en-US"/>
              <a:t>Global Travel Protection Plus </a:t>
            </a:r>
            <a:r>
              <a:rPr lang="en-US"/>
              <a:t>is available to you the day you enroll as well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b="1" lang="en-US"/>
              <a:t>[Risk-Free Enrollment]</a:t>
            </a:r>
            <a:endParaRPr/>
          </a:p>
          <a:p>
            <a:pPr indent="-171450" lvl="0" marL="171450" marR="0" rtl="0" algn="l">
              <a:lnSpc>
                <a:spcPct val="100000"/>
              </a:lnSpc>
              <a:spcBef>
                <a:spcPts val="0"/>
              </a:spcBef>
              <a:spcAft>
                <a:spcPts val="0"/>
              </a:spcAft>
              <a:buClr>
                <a:srgbClr val="000000"/>
              </a:buClr>
              <a:buSzPts val="1200"/>
              <a:buFont typeface="Arial"/>
              <a:buChar char="•"/>
            </a:pPr>
            <a:r>
              <a:rPr b="0" i="0" lang="en-US">
                <a:solidFill>
                  <a:srgbClr val="000000"/>
                </a:solidFill>
                <a:latin typeface="Arial"/>
                <a:ea typeface="Arial"/>
                <a:cs typeface="Arial"/>
                <a:sym typeface="Arial"/>
              </a:rPr>
              <a:t>New travelers who enroll can cancel for any reason up to 14 days after enrollment for a full refund of 100% of the money paid to EF.</a:t>
            </a:r>
            <a:endParaRPr b="0"/>
          </a:p>
          <a:p>
            <a:pPr indent="0" lvl="0" marL="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I hope these programs help give you all comfort and confidence to enroll on this experience now. If you want more information on ANY of these programs, I'll be sending out all the details after this session.</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US"/>
              <a:t>For More Information:</a:t>
            </a:r>
            <a:endParaRPr/>
          </a:p>
          <a:p>
            <a:pPr indent="-171450" lvl="0" marL="171450" rtl="0" algn="l">
              <a:lnSpc>
                <a:spcPct val="100000"/>
              </a:lnSpc>
              <a:spcBef>
                <a:spcPts val="0"/>
              </a:spcBef>
              <a:spcAft>
                <a:spcPts val="0"/>
              </a:spcAft>
              <a:buClr>
                <a:schemeClr val="dk1"/>
              </a:buClr>
              <a:buSzPts val="1200"/>
              <a:buFont typeface="Arial"/>
              <a:buChar char="•"/>
            </a:pPr>
            <a:r>
              <a:rPr b="0" lang="en-US"/>
              <a:t>If you want more information on ANY of these programs, you can read all the fine print on our Tour Enrollment Page which I’ll be sharing at the end of this meeting.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b="1" lang="en-US" u="sng"/>
              <a:t>GOALS:</a:t>
            </a:r>
            <a:endParaRPr/>
          </a:p>
          <a:p>
            <a:pPr indent="-171450" lvl="0" marL="171450" rtl="0" algn="l">
              <a:lnSpc>
                <a:spcPct val="100000"/>
              </a:lnSpc>
              <a:spcBef>
                <a:spcPts val="0"/>
              </a:spcBef>
              <a:spcAft>
                <a:spcPts val="0"/>
              </a:spcAft>
              <a:buClr>
                <a:schemeClr val="dk1"/>
              </a:buClr>
              <a:buSzPts val="1200"/>
              <a:buFont typeface="Arial"/>
              <a:buChar char="•"/>
            </a:pPr>
            <a:r>
              <a:rPr lang="en-US"/>
              <a:t>Help parents understand that their investment is protected</a:t>
            </a:r>
            <a:endParaRPr/>
          </a:p>
        </p:txBody>
      </p:sp>
      <p:sp>
        <p:nvSpPr>
          <p:cNvPr id="537" name="Google Shape;53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u="sng"/>
              <a:t>SPEAKER:</a:t>
            </a:r>
            <a:endParaRPr/>
          </a:p>
          <a:p>
            <a:pPr indent="0" lvl="0" marL="0" rtl="0" algn="l">
              <a:lnSpc>
                <a:spcPct val="100000"/>
              </a:lnSpc>
              <a:spcBef>
                <a:spcPts val="0"/>
              </a:spcBef>
              <a:spcAft>
                <a:spcPts val="0"/>
              </a:spcAft>
              <a:buSzPts val="1400"/>
              <a:buNone/>
            </a:pPr>
            <a:r>
              <a:rPr b="0" lang="en-US" u="none"/>
              <a:t>EF offers a few additional opportunities to help fund our travel as well.</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b="1" i="0" lang="en-US"/>
              <a:t>[Global Citizen Scholarship]</a:t>
            </a:r>
            <a:endParaRPr/>
          </a:p>
          <a:p>
            <a:pPr indent="-181240" lvl="0" marL="181240" rtl="0" algn="l">
              <a:lnSpc>
                <a:spcPct val="100000"/>
              </a:lnSpc>
              <a:spcBef>
                <a:spcPts val="0"/>
              </a:spcBef>
              <a:spcAft>
                <a:spcPts val="0"/>
              </a:spcAft>
              <a:buClr>
                <a:schemeClr val="dk1"/>
              </a:buClr>
              <a:buSzPts val="1200"/>
              <a:buFont typeface="Arial"/>
              <a:buChar char="•"/>
            </a:pPr>
            <a:r>
              <a:rPr lang="en-US">
                <a:solidFill>
                  <a:schemeClr val="dk1"/>
                </a:solidFill>
              </a:rPr>
              <a:t>$1,000 needs &amp; merit-based scholarship</a:t>
            </a:r>
            <a:endParaRPr/>
          </a:p>
          <a:p>
            <a:pPr indent="-181240" lvl="0" marL="181240" rtl="0" algn="l">
              <a:lnSpc>
                <a:spcPct val="100000"/>
              </a:lnSpc>
              <a:spcBef>
                <a:spcPts val="0"/>
              </a:spcBef>
              <a:spcAft>
                <a:spcPts val="0"/>
              </a:spcAft>
              <a:buClr>
                <a:schemeClr val="dk1"/>
              </a:buClr>
              <a:buSzPts val="1200"/>
              <a:buFont typeface="Arial"/>
              <a:buChar char="•"/>
            </a:pPr>
            <a:r>
              <a:rPr lang="en-US">
                <a:solidFill>
                  <a:schemeClr val="dk1"/>
                </a:solidFill>
              </a:rPr>
              <a:t>To be eligible, complete application and submit a 2-3 minute video on </a:t>
            </a:r>
            <a:r>
              <a:rPr i="1" lang="en-US">
                <a:solidFill>
                  <a:schemeClr val="dk1"/>
                </a:solidFill>
              </a:rPr>
              <a:t>how will this tour change the way you think, feel, or act about the world?</a:t>
            </a:r>
            <a:endParaRPr>
              <a:solidFill>
                <a:schemeClr val="dk1"/>
              </a:solidFill>
            </a:endParaRPr>
          </a:p>
          <a:p>
            <a:pPr indent="-181240" lvl="0" marL="181240" rtl="0" algn="l">
              <a:lnSpc>
                <a:spcPct val="100000"/>
              </a:lnSpc>
              <a:spcBef>
                <a:spcPts val="0"/>
              </a:spcBef>
              <a:spcAft>
                <a:spcPts val="0"/>
              </a:spcAft>
              <a:buClr>
                <a:schemeClr val="dk1"/>
              </a:buClr>
              <a:buSzPts val="1200"/>
              <a:buFont typeface="Arial"/>
              <a:buChar char="•"/>
            </a:pPr>
            <a:r>
              <a:rPr lang="en-US">
                <a:solidFill>
                  <a:schemeClr val="dk1"/>
                </a:solidFill>
              </a:rPr>
              <a:t>The 2022 Global Citizen Scholarship applications will open in Feb 2021; visit </a:t>
            </a:r>
            <a:r>
              <a:rPr i="1" lang="en-US" u="sng">
                <a:solidFill>
                  <a:schemeClr val="dk1"/>
                </a:solidFill>
                <a:hlinkClick r:id="rId2">
                  <a:extLst>
                    <a:ext uri="{A12FA001-AC4F-418D-AE19-62706E023703}">
                      <ahyp:hlinkClr val="tx"/>
                    </a:ext>
                  </a:extLst>
                </a:hlinkClick>
              </a:rPr>
              <a:t>www.eftours.com/global-citizen</a:t>
            </a:r>
            <a:r>
              <a:rPr i="1" lang="en-US" u="sng">
                <a:solidFill>
                  <a:schemeClr val="dk1"/>
                </a:solidFill>
              </a:rPr>
              <a:t> </a:t>
            </a:r>
            <a:r>
              <a:rPr i="0" lang="en-US" u="none">
                <a:solidFill>
                  <a:schemeClr val="dk1"/>
                </a:solidFill>
              </a:rPr>
              <a:t>for more details</a:t>
            </a:r>
            <a:endParaRPr b="1" i="0" u="none"/>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t/>
            </a:r>
            <a:endParaRPr b="1" i="0"/>
          </a:p>
          <a:p>
            <a:pPr indent="0" lvl="0" marL="0" rtl="0" algn="l">
              <a:lnSpc>
                <a:spcPct val="100000"/>
              </a:lnSpc>
              <a:spcBef>
                <a:spcPts val="0"/>
              </a:spcBef>
              <a:spcAft>
                <a:spcPts val="0"/>
              </a:spcAft>
              <a:buSzPts val="1400"/>
              <a:buNone/>
            </a:pPr>
            <a:r>
              <a:rPr b="1" i="0" lang="en-US"/>
              <a:t>[Personal Tour Fundraising Page]</a:t>
            </a:r>
            <a:endParaRPr/>
          </a:p>
          <a:p>
            <a:pPr indent="-181240" lvl="0" marL="181240" rtl="0" algn="l">
              <a:lnSpc>
                <a:spcPct val="100000"/>
              </a:lnSpc>
              <a:spcBef>
                <a:spcPts val="0"/>
              </a:spcBef>
              <a:spcAft>
                <a:spcPts val="0"/>
              </a:spcAft>
              <a:buClr>
                <a:schemeClr val="dk1"/>
              </a:buClr>
              <a:buSzPts val="1200"/>
              <a:buFont typeface="Arial"/>
              <a:buChar char="•"/>
            </a:pPr>
            <a:r>
              <a:rPr b="0" i="0" lang="en-US"/>
              <a:t>Once you enroll, you can send out your personal tour Fundraising URL from your traveler page.</a:t>
            </a:r>
            <a:endParaRPr/>
          </a:p>
          <a:p>
            <a:pPr indent="-181240" lvl="0" marL="181240" rtl="0" algn="l">
              <a:lnSpc>
                <a:spcPct val="100000"/>
              </a:lnSpc>
              <a:spcBef>
                <a:spcPts val="0"/>
              </a:spcBef>
              <a:spcAft>
                <a:spcPts val="0"/>
              </a:spcAft>
              <a:buClr>
                <a:schemeClr val="dk1"/>
              </a:buClr>
              <a:buSzPts val="1200"/>
              <a:buFont typeface="Arial"/>
              <a:buChar char="•"/>
            </a:pPr>
            <a:r>
              <a:rPr b="0" i="0" lang="en-US"/>
              <a:t>This page works just like a “Go Fund Me page” but better because you see 100% of the contributions applied to your tour balance</a:t>
            </a:r>
            <a:endParaRPr/>
          </a:p>
          <a:p>
            <a:pPr indent="-181240" lvl="0" marL="181240" rtl="0" algn="l">
              <a:lnSpc>
                <a:spcPct val="100000"/>
              </a:lnSpc>
              <a:spcBef>
                <a:spcPts val="0"/>
              </a:spcBef>
              <a:spcAft>
                <a:spcPts val="0"/>
              </a:spcAft>
              <a:buClr>
                <a:schemeClr val="dk1"/>
              </a:buClr>
              <a:buSzPts val="1200"/>
              <a:buFont typeface="Arial"/>
              <a:buChar char="•"/>
            </a:pPr>
            <a:r>
              <a:rPr b="0" i="0" lang="en-US"/>
              <a:t>Great for holiday/birthday gifts, payment for baby sitting/mowing lawns, or just sending to friends/family who want to help you see the world!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GOAL:</a:t>
            </a:r>
            <a:endParaRPr/>
          </a:p>
          <a:p>
            <a:pPr indent="0" lvl="0" marL="0" rtl="0" algn="l">
              <a:lnSpc>
                <a:spcPct val="100000"/>
              </a:lnSpc>
              <a:spcBef>
                <a:spcPts val="0"/>
              </a:spcBef>
              <a:spcAft>
                <a:spcPts val="0"/>
              </a:spcAft>
              <a:buSzPts val="1400"/>
              <a:buNone/>
            </a:pPr>
            <a:r>
              <a:rPr lang="en-US"/>
              <a:t>There are a lot of supplemental funding options available to families to budget!</a:t>
            </a:r>
            <a:endParaRPr/>
          </a:p>
          <a:p>
            <a:pPr indent="0" lvl="0" marL="0" rtl="0" algn="l">
              <a:lnSpc>
                <a:spcPct val="100000"/>
              </a:lnSpc>
              <a:spcBef>
                <a:spcPts val="0"/>
              </a:spcBef>
              <a:spcAft>
                <a:spcPts val="0"/>
              </a:spcAft>
              <a:buSzPts val="1400"/>
              <a:buNone/>
            </a:pPr>
            <a:r>
              <a:t/>
            </a:r>
            <a:endParaRPr/>
          </a:p>
        </p:txBody>
      </p:sp>
      <p:sp>
        <p:nvSpPr>
          <p:cNvPr id="544" name="Google Shape;54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Like I said, we get SO much more by traveling with EF beyond our itinerary and logistics, we have options for payments and protection, amazing safety and support, and personalized learning opportunities for everyone</a:t>
            </a:r>
            <a:endParaRPr/>
          </a:p>
          <a:p>
            <a:pPr indent="0" lvl="0" marL="0" rtl="0" algn="l">
              <a:lnSpc>
                <a:spcPct val="100000"/>
              </a:lnSpc>
              <a:spcBef>
                <a:spcPts val="0"/>
              </a:spcBef>
              <a:spcAft>
                <a:spcPts val="0"/>
              </a:spcAft>
              <a:buSzPts val="1400"/>
              <a:buNone/>
            </a:pPr>
            <a:r>
              <a:t/>
            </a:r>
            <a:endParaRPr/>
          </a:p>
        </p:txBody>
      </p:sp>
      <p:sp>
        <p:nvSpPr>
          <p:cNvPr id="557" name="Google Shape;55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u="sng"/>
              <a:t>SPEAKER:</a:t>
            </a:r>
            <a:endParaRPr/>
          </a:p>
          <a:p>
            <a:pPr indent="0" lvl="0" marL="0" rtl="0" algn="l">
              <a:lnSpc>
                <a:spcPct val="100000"/>
              </a:lnSpc>
              <a:spcBef>
                <a:spcPts val="0"/>
              </a:spcBef>
              <a:spcAft>
                <a:spcPts val="0"/>
              </a:spcAft>
              <a:buSzPts val="1400"/>
              <a:buNone/>
            </a:pPr>
            <a:r>
              <a:rPr b="0" i="0" lang="en-US" u="none"/>
              <a:t>And finally, here is why we’re planning so far in advance.  EF offers a variety of ways to pay for this experience.  The easiest and most common ways to pay are the bi-weekly and monthly payment options, which allow you to budget for your tour just like any monthly expense.</a:t>
            </a:r>
            <a:endParaRPr/>
          </a:p>
          <a:p>
            <a:pPr indent="0" lvl="0" marL="0" rtl="0" algn="l">
              <a:lnSpc>
                <a:spcPct val="100000"/>
              </a:lnSpc>
              <a:spcBef>
                <a:spcPts val="0"/>
              </a:spcBef>
              <a:spcAft>
                <a:spcPts val="0"/>
              </a:spcAft>
              <a:buSzPts val="1400"/>
              <a:buNone/>
            </a:pPr>
            <a:r>
              <a:t/>
            </a:r>
            <a:endParaRPr b="1" i="0" u="sng"/>
          </a:p>
          <a:p>
            <a:pPr indent="0" lvl="0" marL="0" rtl="0" algn="l">
              <a:lnSpc>
                <a:spcPct val="100000"/>
              </a:lnSpc>
              <a:spcBef>
                <a:spcPts val="0"/>
              </a:spcBef>
              <a:spcAft>
                <a:spcPts val="0"/>
              </a:spcAft>
              <a:buSzPts val="1400"/>
              <a:buNone/>
            </a:pPr>
            <a:r>
              <a:rPr b="1" i="0" lang="en-US" u="none"/>
              <a:t>[Bi weekly]</a:t>
            </a:r>
            <a:endParaRPr/>
          </a:p>
          <a:p>
            <a:pPr indent="0" lvl="0" marL="0" rtl="0" algn="l">
              <a:lnSpc>
                <a:spcPct val="100000"/>
              </a:lnSpc>
              <a:spcBef>
                <a:spcPts val="0"/>
              </a:spcBef>
              <a:spcAft>
                <a:spcPts val="0"/>
              </a:spcAft>
              <a:buSzPts val="1400"/>
              <a:buNone/>
            </a:pPr>
            <a:r>
              <a:rPr b="0" i="0" lang="en-US" u="none"/>
              <a:t>Bi-weekly payments are (X dollars) after the initial $95 dollar deposit</a:t>
            </a:r>
            <a:endParaRPr/>
          </a:p>
          <a:p>
            <a:pPr indent="0" lvl="0" marL="0" rtl="0" algn="l">
              <a:lnSpc>
                <a:spcPct val="100000"/>
              </a:lnSpc>
              <a:spcBef>
                <a:spcPts val="0"/>
              </a:spcBef>
              <a:spcAft>
                <a:spcPts val="0"/>
              </a:spcAft>
              <a:buSzPts val="1400"/>
              <a:buNone/>
            </a:pPr>
            <a:r>
              <a:t/>
            </a:r>
            <a:endParaRPr b="1" i="0" u="none"/>
          </a:p>
          <a:p>
            <a:pPr indent="0" lvl="0" marL="0" rtl="0" algn="l">
              <a:lnSpc>
                <a:spcPct val="100000"/>
              </a:lnSpc>
              <a:spcBef>
                <a:spcPts val="0"/>
              </a:spcBef>
              <a:spcAft>
                <a:spcPts val="0"/>
              </a:spcAft>
              <a:buSzPts val="1400"/>
              <a:buNone/>
            </a:pPr>
            <a:r>
              <a:rPr b="1" i="0" lang="en-US" u="none"/>
              <a:t>[Monthly]</a:t>
            </a:r>
            <a:endParaRPr/>
          </a:p>
          <a:p>
            <a:pPr indent="0" lvl="0" marL="0" marR="0" rtl="0" algn="l">
              <a:lnSpc>
                <a:spcPct val="100000"/>
              </a:lnSpc>
              <a:spcBef>
                <a:spcPts val="0"/>
              </a:spcBef>
              <a:spcAft>
                <a:spcPts val="0"/>
              </a:spcAft>
              <a:buClr>
                <a:schemeClr val="dk1"/>
              </a:buClr>
              <a:buSzPts val="1200"/>
              <a:buFont typeface="Calibri"/>
              <a:buNone/>
            </a:pPr>
            <a:r>
              <a:rPr b="0" i="0" lang="en-US" u="none"/>
              <a:t>The most popular way to pay with EF is on a monthly basis, and if you enroll by our deadline, the monthly payments are (X dollars) a month.  </a:t>
            </a:r>
            <a:endParaRPr/>
          </a:p>
          <a:p>
            <a:pPr indent="0" lvl="0" marL="0" marR="0" rtl="0" algn="l">
              <a:lnSpc>
                <a:spcPct val="100000"/>
              </a:lnSpc>
              <a:spcBef>
                <a:spcPts val="0"/>
              </a:spcBef>
              <a:spcAft>
                <a:spcPts val="0"/>
              </a:spcAft>
              <a:buClr>
                <a:schemeClr val="dk1"/>
              </a:buClr>
              <a:buSzPts val="1200"/>
              <a:buFont typeface="Calibri"/>
              <a:buNone/>
            </a:pPr>
            <a:r>
              <a:t/>
            </a:r>
            <a:endParaRPr b="1" i="0" u="none"/>
          </a:p>
          <a:p>
            <a:pPr indent="0" lvl="0" marL="0" rtl="0" algn="l">
              <a:lnSpc>
                <a:spcPct val="100000"/>
              </a:lnSpc>
              <a:spcBef>
                <a:spcPts val="0"/>
              </a:spcBef>
              <a:spcAft>
                <a:spcPts val="0"/>
              </a:spcAft>
              <a:buSzPts val="1400"/>
              <a:buNone/>
            </a:pPr>
            <a:r>
              <a:rPr b="1" i="0" lang="en-US" u="none"/>
              <a:t>[Pay in full]</a:t>
            </a:r>
            <a:endParaRPr/>
          </a:p>
          <a:p>
            <a:pPr indent="0" lvl="0" marL="0" rtl="0" algn="l">
              <a:lnSpc>
                <a:spcPct val="100000"/>
              </a:lnSpc>
              <a:spcBef>
                <a:spcPts val="0"/>
              </a:spcBef>
              <a:spcAft>
                <a:spcPts val="0"/>
              </a:spcAft>
              <a:buSzPts val="1400"/>
              <a:buNone/>
            </a:pPr>
            <a:r>
              <a:rPr b="0" i="0" lang="en-US" u="none"/>
              <a:t>For those who want to pay in full you can do that too</a:t>
            </a:r>
            <a:endParaRPr/>
          </a:p>
          <a:p>
            <a:pPr indent="0" lvl="0" marL="0" rtl="0" algn="l">
              <a:lnSpc>
                <a:spcPct val="100000"/>
              </a:lnSpc>
              <a:spcBef>
                <a:spcPts val="0"/>
              </a:spcBef>
              <a:spcAft>
                <a:spcPts val="0"/>
              </a:spcAft>
              <a:buSzPts val="1400"/>
              <a:buNone/>
            </a:pPr>
            <a:r>
              <a:t/>
            </a:r>
            <a:endParaRPr b="0" i="0" u="none"/>
          </a:p>
          <a:p>
            <a:pPr indent="0" lvl="0" marL="0" marR="0" rtl="0" algn="l">
              <a:lnSpc>
                <a:spcPct val="100000"/>
              </a:lnSpc>
              <a:spcBef>
                <a:spcPts val="0"/>
              </a:spcBef>
              <a:spcAft>
                <a:spcPts val="0"/>
              </a:spcAft>
              <a:buClr>
                <a:schemeClr val="dk1"/>
              </a:buClr>
              <a:buSzPts val="1200"/>
              <a:buFont typeface="Arial"/>
              <a:buNone/>
            </a:pPr>
            <a:r>
              <a:rPr b="1" lang="en-US"/>
              <a:t>[Adults can travel too]</a:t>
            </a:r>
            <a:endParaRPr/>
          </a:p>
          <a:p>
            <a:pPr indent="0" lvl="0" marL="0" rtl="0" algn="l">
              <a:lnSpc>
                <a:spcPct val="100000"/>
              </a:lnSpc>
              <a:spcBef>
                <a:spcPts val="0"/>
              </a:spcBef>
              <a:spcAft>
                <a:spcPts val="0"/>
              </a:spcAft>
              <a:buClr>
                <a:schemeClr val="dk1"/>
              </a:buClr>
              <a:buSzPts val="1200"/>
              <a:buFont typeface="Arial"/>
              <a:buNone/>
            </a:pPr>
            <a:r>
              <a:rPr lang="en-US"/>
              <a:t>Same easy options. Price is a bit different because of rooming.</a:t>
            </a:r>
            <a:endParaRPr b="0" i="0" u="none"/>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US"/>
              <a:t>[Discount]</a:t>
            </a:r>
            <a:endParaRPr/>
          </a:p>
          <a:p>
            <a:pPr indent="0" lvl="0" marL="0" marR="0" rtl="0" algn="l">
              <a:lnSpc>
                <a:spcPct val="100000"/>
              </a:lnSpc>
              <a:spcBef>
                <a:spcPts val="0"/>
              </a:spcBef>
              <a:spcAft>
                <a:spcPts val="0"/>
              </a:spcAft>
              <a:buClr>
                <a:schemeClr val="dk1"/>
              </a:buClr>
              <a:buSzPts val="1800"/>
              <a:buFont typeface="Arial"/>
              <a:buNone/>
            </a:pPr>
            <a:r>
              <a:rPr lang="en-US" sz="1800">
                <a:latin typeface="Calibri"/>
                <a:ea typeface="Calibri"/>
                <a:cs typeface="Calibri"/>
                <a:sym typeface="Calibri"/>
              </a:rPr>
              <a:t>And another reason I’m planning right now, is that if you enroll by my deadline – you will get $200 off this price, so the actual cost of the trip for you will be X.</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i="0" lang="en-US" u="none"/>
              <a:t>[Manual]</a:t>
            </a:r>
            <a:endParaRPr/>
          </a:p>
          <a:p>
            <a:pPr indent="0" lvl="0" marL="0" rtl="0" algn="l">
              <a:lnSpc>
                <a:spcPct val="100000"/>
              </a:lnSpc>
              <a:spcBef>
                <a:spcPts val="0"/>
              </a:spcBef>
              <a:spcAft>
                <a:spcPts val="0"/>
              </a:spcAft>
              <a:buSzPts val="1400"/>
              <a:buNone/>
            </a:pPr>
            <a:r>
              <a:rPr lang="en-US"/>
              <a:t>If you need more options, you can also select EF’s manual payment plan which follows a set invoicing schedule.  Just give EF’s Traveler Support team a call and they can help.  This plan does require some additional fees paid upfront in addition to the $95 deposit. This plan is not valid for EF’s Risk-free enrollment period.</a:t>
            </a:r>
            <a:endParaRPr/>
          </a:p>
          <a:p>
            <a:pPr indent="0" lvl="0" marL="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lang="en-US" u="sng"/>
              <a:t>GOAL:</a:t>
            </a:r>
            <a:endParaRPr/>
          </a:p>
          <a:p>
            <a:pPr indent="0" lvl="0" marL="0" rtl="0" algn="l">
              <a:lnSpc>
                <a:spcPct val="100000"/>
              </a:lnSpc>
              <a:spcBef>
                <a:spcPts val="0"/>
              </a:spcBef>
              <a:spcAft>
                <a:spcPts val="0"/>
              </a:spcAft>
              <a:buSzPts val="1400"/>
              <a:buNone/>
            </a:pPr>
            <a:r>
              <a:rPr lang="en-US"/>
              <a:t>Show parents how affordable travel can be when they pay monthly or bi-weekly</a:t>
            </a:r>
            <a:endParaRPr/>
          </a:p>
          <a:p>
            <a:pPr indent="0" lvl="0" marL="0" rtl="0" algn="l">
              <a:lnSpc>
                <a:spcPct val="100000"/>
              </a:lnSpc>
              <a:spcBef>
                <a:spcPts val="0"/>
              </a:spcBef>
              <a:spcAft>
                <a:spcPts val="0"/>
              </a:spcAft>
              <a:buSzPts val="1400"/>
              <a:buNone/>
            </a:pPr>
            <a:r>
              <a:t/>
            </a:r>
            <a:endParaRPr/>
          </a:p>
        </p:txBody>
      </p:sp>
      <p:sp>
        <p:nvSpPr>
          <p:cNvPr id="594" name="Google Shape;59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SPEAKER:</a:t>
            </a:r>
            <a:endParaRPr/>
          </a:p>
          <a:p>
            <a:pPr indent="0" lvl="0" marL="0" rtl="0" algn="l">
              <a:lnSpc>
                <a:spcPct val="100000"/>
              </a:lnSpc>
              <a:spcBef>
                <a:spcPts val="0"/>
              </a:spcBef>
              <a:spcAft>
                <a:spcPts val="0"/>
              </a:spcAft>
              <a:buSzPts val="1400"/>
              <a:buNone/>
            </a:pPr>
            <a:r>
              <a:rPr lang="en-US" sz="1200"/>
              <a:t>I can’t wait to experience this trip with all of you.  At this point, enrollment is officially open!   </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b="1" lang="en-US" sz="1200"/>
              <a:t>Talking Points:</a:t>
            </a:r>
            <a:endParaRPr/>
          </a:p>
          <a:p>
            <a:pPr indent="-285750" lvl="1" marL="742950" rtl="0" algn="l">
              <a:lnSpc>
                <a:spcPct val="100000"/>
              </a:lnSpc>
              <a:spcBef>
                <a:spcPts val="0"/>
              </a:spcBef>
              <a:spcAft>
                <a:spcPts val="0"/>
              </a:spcAft>
              <a:buClr>
                <a:schemeClr val="dk1"/>
              </a:buClr>
              <a:buSzPts val="1200"/>
              <a:buFont typeface="Arial"/>
              <a:buChar char="•"/>
            </a:pPr>
            <a:r>
              <a:rPr b="0" lang="en-US" sz="1200"/>
              <a:t>There are so many people interested in this experience:</a:t>
            </a:r>
            <a:endParaRPr/>
          </a:p>
          <a:p>
            <a:pPr indent="-285750" lvl="2" marL="1200150" rtl="0" algn="l">
              <a:lnSpc>
                <a:spcPct val="100000"/>
              </a:lnSpc>
              <a:spcBef>
                <a:spcPts val="0"/>
              </a:spcBef>
              <a:spcAft>
                <a:spcPts val="0"/>
              </a:spcAft>
              <a:buClr>
                <a:schemeClr val="dk1"/>
              </a:buClr>
              <a:buSzPts val="1200"/>
              <a:buFont typeface="Arial"/>
              <a:buChar char="•"/>
            </a:pPr>
            <a:r>
              <a:rPr b="0" i="1" lang="en-US" sz="1200"/>
              <a:t>State total # of view from RSVP page</a:t>
            </a:r>
            <a:endParaRPr/>
          </a:p>
          <a:p>
            <a:pPr indent="-285750" lvl="2" marL="1200150" rtl="0" algn="l">
              <a:lnSpc>
                <a:spcPct val="100000"/>
              </a:lnSpc>
              <a:spcBef>
                <a:spcPts val="0"/>
              </a:spcBef>
              <a:spcAft>
                <a:spcPts val="0"/>
              </a:spcAft>
              <a:buClr>
                <a:schemeClr val="dk1"/>
              </a:buClr>
              <a:buSzPts val="1200"/>
              <a:buFont typeface="Arial"/>
              <a:buChar char="•"/>
            </a:pPr>
            <a:r>
              <a:rPr b="0" i="1" lang="en-US" sz="1200"/>
              <a:t>State total # of people registered for the meeting</a:t>
            </a:r>
            <a:endParaRPr/>
          </a:p>
          <a:p>
            <a:pPr indent="-285750" lvl="2" marL="1200150" rtl="0" algn="l">
              <a:lnSpc>
                <a:spcPct val="100000"/>
              </a:lnSpc>
              <a:spcBef>
                <a:spcPts val="0"/>
              </a:spcBef>
              <a:spcAft>
                <a:spcPts val="0"/>
              </a:spcAft>
              <a:buClr>
                <a:schemeClr val="dk1"/>
              </a:buClr>
              <a:buSzPts val="1200"/>
              <a:buFont typeface="Arial"/>
              <a:buChar char="•"/>
            </a:pPr>
            <a:r>
              <a:rPr b="0" i="1" lang="en-US" sz="1200"/>
              <a:t>State # of total people interested</a:t>
            </a:r>
            <a:endParaRPr/>
          </a:p>
          <a:p>
            <a:pPr indent="-285750" lvl="2" marL="1200150" rtl="0" algn="l">
              <a:lnSpc>
                <a:spcPct val="100000"/>
              </a:lnSpc>
              <a:spcBef>
                <a:spcPts val="0"/>
              </a:spcBef>
              <a:spcAft>
                <a:spcPts val="0"/>
              </a:spcAft>
              <a:buClr>
                <a:schemeClr val="dk1"/>
              </a:buClr>
              <a:buSzPts val="1200"/>
              <a:buFont typeface="Arial"/>
              <a:buChar char="•"/>
            </a:pPr>
            <a:r>
              <a:rPr b="0" i="1" lang="en-US" sz="1200"/>
              <a:t>State # of families who expressed interest that couldn’t make the meeting</a:t>
            </a:r>
            <a:endParaRPr/>
          </a:p>
          <a:p>
            <a:pPr indent="-285750" lvl="1" marL="742950" rtl="0" algn="l">
              <a:lnSpc>
                <a:spcPct val="100000"/>
              </a:lnSpc>
              <a:spcBef>
                <a:spcPts val="0"/>
              </a:spcBef>
              <a:spcAft>
                <a:spcPts val="0"/>
              </a:spcAft>
              <a:buClr>
                <a:schemeClr val="dk1"/>
              </a:buClr>
              <a:buSzPts val="1200"/>
              <a:buFont typeface="Arial"/>
              <a:buChar char="•"/>
            </a:pPr>
            <a:r>
              <a:rPr b="0" lang="en-US" sz="1200"/>
              <a:t>I anticipate that this trip will be very busy</a:t>
            </a:r>
            <a:endParaRPr/>
          </a:p>
          <a:p>
            <a:pPr indent="-285750" lvl="1" marL="742950" rtl="0" algn="l">
              <a:lnSpc>
                <a:spcPct val="100000"/>
              </a:lnSpc>
              <a:spcBef>
                <a:spcPts val="0"/>
              </a:spcBef>
              <a:spcAft>
                <a:spcPts val="0"/>
              </a:spcAft>
              <a:buClr>
                <a:schemeClr val="dk1"/>
              </a:buClr>
              <a:buSzPts val="1200"/>
              <a:buFont typeface="Arial"/>
              <a:buChar char="•"/>
            </a:pPr>
            <a:r>
              <a:rPr b="0" lang="en-US" sz="1200"/>
              <a:t>Please keep that in mind, if this is something you are interested in doing, I would do it right away</a:t>
            </a:r>
            <a:endParaRPr/>
          </a:p>
          <a:p>
            <a:pPr indent="-285750" lvl="2" marL="1200150" rtl="0" algn="l">
              <a:lnSpc>
                <a:spcPct val="100000"/>
              </a:lnSpc>
              <a:spcBef>
                <a:spcPts val="0"/>
              </a:spcBef>
              <a:spcAft>
                <a:spcPts val="0"/>
              </a:spcAft>
              <a:buClr>
                <a:schemeClr val="dk1"/>
              </a:buClr>
              <a:buSzPts val="1200"/>
              <a:buFont typeface="Arial"/>
              <a:buChar char="•"/>
            </a:pPr>
            <a:r>
              <a:rPr b="0" lang="en-US" sz="1200"/>
              <a:t>So you can grab one of those spots before they’re gone</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b="1" lang="en-US" sz="1200"/>
              <a:t>[Guaranteed Spots available]</a:t>
            </a:r>
            <a:endParaRPr/>
          </a:p>
          <a:p>
            <a:pPr indent="0" lvl="0" marL="0" rtl="0" algn="l">
              <a:lnSpc>
                <a:spcPct val="100000"/>
              </a:lnSpc>
              <a:spcBef>
                <a:spcPts val="0"/>
              </a:spcBef>
              <a:spcAft>
                <a:spcPts val="0"/>
              </a:spcAft>
              <a:buSzPts val="1400"/>
              <a:buNone/>
            </a:pPr>
            <a:r>
              <a:rPr b="0" lang="en-US" sz="1200"/>
              <a:t>I have (X) spots available on this trip</a:t>
            </a:r>
            <a:endParaRPr/>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b="1" lang="en-US" sz="1200"/>
              <a:t>[To earn discount, enroll by…]</a:t>
            </a:r>
            <a:endParaRPr/>
          </a:p>
          <a:p>
            <a:pPr indent="0" lvl="0" marL="0" rtl="0" algn="l">
              <a:lnSpc>
                <a:spcPct val="100000"/>
              </a:lnSpc>
              <a:spcBef>
                <a:spcPts val="0"/>
              </a:spcBef>
              <a:spcAft>
                <a:spcPts val="0"/>
              </a:spcAft>
              <a:buSzPts val="1400"/>
              <a:buNone/>
            </a:pPr>
            <a:r>
              <a:rPr lang="en-US" sz="1200"/>
              <a:t>And if you enroll by (deadline) you’ll receive a $200 discount on the cost of your tour.  My goal is that you can register as soon as possible so you can take advantage of this discount and these affordable monthly rates before they’re gone.  </a:t>
            </a:r>
            <a:endParaRPr/>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t/>
            </a:r>
            <a:endParaRPr b="1" sz="1200" u="sng"/>
          </a:p>
          <a:p>
            <a:pPr indent="0" lvl="0" marL="0" rtl="0" algn="l">
              <a:lnSpc>
                <a:spcPct val="100000"/>
              </a:lnSpc>
              <a:spcBef>
                <a:spcPts val="0"/>
              </a:spcBef>
              <a:spcAft>
                <a:spcPts val="0"/>
              </a:spcAft>
              <a:buSzPts val="1400"/>
              <a:buNone/>
            </a:pPr>
            <a:r>
              <a:rPr b="1" lang="en-US" sz="1200" u="sng"/>
              <a:t>GOALS:</a:t>
            </a:r>
            <a:endParaRPr/>
          </a:p>
          <a:p>
            <a:pPr indent="-171450" lvl="0" marL="171450" rtl="0" algn="l">
              <a:lnSpc>
                <a:spcPct val="100000"/>
              </a:lnSpc>
              <a:spcBef>
                <a:spcPts val="0"/>
              </a:spcBef>
              <a:spcAft>
                <a:spcPts val="0"/>
              </a:spcAft>
              <a:buClr>
                <a:schemeClr val="dk1"/>
              </a:buClr>
              <a:buSzPts val="1200"/>
              <a:buFont typeface="Arial"/>
              <a:buChar char="•"/>
            </a:pPr>
            <a:r>
              <a:rPr lang="en-US" sz="1200"/>
              <a:t>Mention the overall level of interest in the community, to help give parents perspective</a:t>
            </a:r>
            <a:endParaRPr/>
          </a:p>
          <a:p>
            <a:pPr indent="-171450" lvl="0" marL="171450" rtl="0" algn="l">
              <a:lnSpc>
                <a:spcPct val="100000"/>
              </a:lnSpc>
              <a:spcBef>
                <a:spcPts val="0"/>
              </a:spcBef>
              <a:spcAft>
                <a:spcPts val="0"/>
              </a:spcAft>
              <a:buClr>
                <a:schemeClr val="dk1"/>
              </a:buClr>
              <a:buSzPts val="1200"/>
              <a:buFont typeface="Arial"/>
              <a:buChar char="•"/>
            </a:pPr>
            <a:r>
              <a:rPr lang="en-US" sz="1200"/>
              <a:t>Explain the benefits of enrolling now (discount, low monthly payments)</a:t>
            </a:r>
            <a:endParaRPr/>
          </a:p>
          <a:p>
            <a:pPr indent="-171450" lvl="0" marL="171450" rtl="0" algn="l">
              <a:lnSpc>
                <a:spcPct val="100000"/>
              </a:lnSpc>
              <a:spcBef>
                <a:spcPts val="0"/>
              </a:spcBef>
              <a:spcAft>
                <a:spcPts val="0"/>
              </a:spcAft>
              <a:buClr>
                <a:schemeClr val="dk1"/>
              </a:buClr>
              <a:buSzPts val="1200"/>
              <a:buFont typeface="Arial"/>
              <a:buChar char="•"/>
            </a:pPr>
            <a:r>
              <a:rPr lang="en-US" sz="1200"/>
              <a:t>Get families excited to enroll quickly, while this is top of mind</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a:p>
        </p:txBody>
      </p:sp>
      <p:sp>
        <p:nvSpPr>
          <p:cNvPr id="599" name="Google Shape;59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7:notes"/>
          <p:cNvSpPr/>
          <p:nvPr>
            <p:ph idx="2" type="sldImg"/>
          </p:nvPr>
        </p:nvSpPr>
        <p:spPr>
          <a:xfrm>
            <a:off x="1582738" y="763588"/>
            <a:ext cx="3692525" cy="20780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u="sng"/>
              <a:t>SPEAKER:</a:t>
            </a:r>
            <a:endParaRPr/>
          </a:p>
          <a:p>
            <a:pPr indent="0" lvl="0" marL="0" rtl="0" algn="l">
              <a:lnSpc>
                <a:spcPct val="100000"/>
              </a:lnSpc>
              <a:spcBef>
                <a:spcPts val="0"/>
              </a:spcBef>
              <a:spcAft>
                <a:spcPts val="0"/>
              </a:spcAft>
              <a:buSzPts val="1400"/>
              <a:buNone/>
            </a:pPr>
            <a:r>
              <a:rPr lang="en-US"/>
              <a:t>So, how do you enroll on this experience?</a:t>
            </a:r>
            <a:endParaRPr/>
          </a:p>
          <a:p>
            <a:pPr indent="-171450" lvl="1" marL="628650" rtl="0" algn="l">
              <a:lnSpc>
                <a:spcPct val="100000"/>
              </a:lnSpc>
              <a:spcBef>
                <a:spcPts val="0"/>
              </a:spcBef>
              <a:spcAft>
                <a:spcPts val="0"/>
              </a:spcAft>
              <a:buClr>
                <a:schemeClr val="dk1"/>
              </a:buClr>
              <a:buSzPts val="1200"/>
              <a:buFont typeface="Arial"/>
              <a:buChar char="•"/>
            </a:pPr>
            <a:r>
              <a:rPr lang="en-US"/>
              <a:t>This is the link to our Tour Enrollment Page which has everything you need to register.  Write it down!  </a:t>
            </a:r>
            <a:endParaRPr/>
          </a:p>
          <a:p>
            <a:pPr indent="-171450" lvl="2" marL="1085850" rtl="0" algn="l">
              <a:lnSpc>
                <a:spcPct val="100000"/>
              </a:lnSpc>
              <a:spcBef>
                <a:spcPts val="0"/>
              </a:spcBef>
              <a:spcAft>
                <a:spcPts val="0"/>
              </a:spcAft>
              <a:buClr>
                <a:schemeClr val="dk1"/>
              </a:buClr>
              <a:buSzPts val="1200"/>
              <a:buFont typeface="Arial"/>
              <a:buChar char="•"/>
            </a:pPr>
            <a:r>
              <a:rPr lang="en-US"/>
              <a:t>(put link it chat if possible)	</a:t>
            </a:r>
            <a:endParaRPr/>
          </a:p>
          <a:p>
            <a:pPr indent="-171450" lvl="1" marL="628650" rtl="0" algn="l">
              <a:lnSpc>
                <a:spcPct val="100000"/>
              </a:lnSpc>
              <a:spcBef>
                <a:spcPts val="0"/>
              </a:spcBef>
              <a:spcAft>
                <a:spcPts val="0"/>
              </a:spcAft>
              <a:buClr>
                <a:schemeClr val="dk1"/>
              </a:buClr>
              <a:buSzPts val="1200"/>
              <a:buFont typeface="Arial"/>
              <a:buChar char="•"/>
            </a:pPr>
            <a:r>
              <a:rPr lang="en-US"/>
              <a:t>I’ll be sending an email after this meeting with this link as well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[OUR ENROLLMENT PAGE]</a:t>
            </a:r>
            <a:endParaRPr/>
          </a:p>
          <a:p>
            <a:pPr indent="0" lvl="0" marL="0" rtl="0" algn="l">
              <a:lnSpc>
                <a:spcPct val="100000"/>
              </a:lnSpc>
              <a:spcBef>
                <a:spcPts val="0"/>
              </a:spcBef>
              <a:spcAft>
                <a:spcPts val="0"/>
              </a:spcAft>
              <a:buSzPts val="1400"/>
              <a:buNone/>
            </a:pPr>
            <a:r>
              <a:rPr lang="en-US"/>
              <a:t>Our enrollment page will cover all the details (specific to our tour) that I went over today.</a:t>
            </a:r>
            <a:endParaRPr/>
          </a:p>
          <a:p>
            <a:pPr indent="0" lvl="0" marL="0" rtl="0" algn="l">
              <a:lnSpc>
                <a:spcPct val="100000"/>
              </a:lnSpc>
              <a:spcBef>
                <a:spcPts val="0"/>
              </a:spcBef>
              <a:spcAft>
                <a:spcPts val="0"/>
              </a:spcAft>
              <a:buSzPts val="1400"/>
              <a:buNone/>
            </a:pPr>
            <a:r>
              <a:rPr lang="en-US"/>
              <a:t>The easiest way to enroll is online but you can also call EF, let me know if you’re interested in that option through your sign-in form</a:t>
            </a:r>
            <a:endParaRPr i="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[SIGN-IN FORM]</a:t>
            </a:r>
            <a:endParaRPr/>
          </a:p>
          <a:p>
            <a:pPr indent="0" lvl="0" marL="0" rtl="0" algn="l">
              <a:lnSpc>
                <a:spcPct val="100000"/>
              </a:lnSpc>
              <a:spcBef>
                <a:spcPts val="0"/>
              </a:spcBef>
              <a:spcAft>
                <a:spcPts val="0"/>
              </a:spcAft>
              <a:buSzPts val="1400"/>
              <a:buNone/>
            </a:pPr>
            <a:r>
              <a:rPr lang="en-US"/>
              <a:t>Please remember to turn in your sign in form so I can:</a:t>
            </a:r>
            <a:endParaRPr/>
          </a:p>
          <a:p>
            <a:pPr indent="-171450" lvl="1" marL="628650" rtl="0" algn="l">
              <a:lnSpc>
                <a:spcPct val="100000"/>
              </a:lnSpc>
              <a:spcBef>
                <a:spcPts val="0"/>
              </a:spcBef>
              <a:spcAft>
                <a:spcPts val="0"/>
              </a:spcAft>
              <a:buClr>
                <a:schemeClr val="dk1"/>
              </a:buClr>
              <a:buSzPts val="1200"/>
              <a:buFont typeface="Arial"/>
              <a:buChar char="•"/>
            </a:pPr>
            <a:r>
              <a:rPr lang="en-US"/>
              <a:t>Get a headcount of who is planning to enroll</a:t>
            </a:r>
            <a:endParaRPr/>
          </a:p>
          <a:p>
            <a:pPr indent="-171450" lvl="1" marL="628650" rtl="0" algn="l">
              <a:lnSpc>
                <a:spcPct val="100000"/>
              </a:lnSpc>
              <a:spcBef>
                <a:spcPts val="0"/>
              </a:spcBef>
              <a:spcAft>
                <a:spcPts val="0"/>
              </a:spcAft>
              <a:buClr>
                <a:schemeClr val="dk1"/>
              </a:buClr>
              <a:buSzPts val="1200"/>
              <a:buFont typeface="Arial"/>
              <a:buChar char="•"/>
            </a:pPr>
            <a:r>
              <a:rPr lang="en-US"/>
              <a:t>See who attended tonight</a:t>
            </a:r>
            <a:endParaRPr/>
          </a:p>
          <a:p>
            <a:pPr indent="-171450" lvl="1" marL="628650" rtl="0" algn="l">
              <a:lnSpc>
                <a:spcPct val="100000"/>
              </a:lnSpc>
              <a:spcBef>
                <a:spcPts val="0"/>
              </a:spcBef>
              <a:spcAft>
                <a:spcPts val="0"/>
              </a:spcAft>
              <a:buClr>
                <a:schemeClr val="dk1"/>
              </a:buClr>
              <a:buSzPts val="1200"/>
              <a:buFont typeface="Arial"/>
              <a:buChar char="•"/>
            </a:pPr>
            <a:r>
              <a:rPr lang="en-US"/>
              <a:t>And answer your lingering questions in a timely manner</a:t>
            </a:r>
            <a:endParaRPr/>
          </a:p>
          <a:p>
            <a:pPr indent="-171450" lvl="1" marL="628650" rtl="0" algn="l">
              <a:lnSpc>
                <a:spcPct val="100000"/>
              </a:lnSpc>
              <a:spcBef>
                <a:spcPts val="0"/>
              </a:spcBef>
              <a:spcAft>
                <a:spcPts val="0"/>
              </a:spcAft>
              <a:buClr>
                <a:schemeClr val="dk1"/>
              </a:buClr>
              <a:buSzPts val="1200"/>
              <a:buFont typeface="Arial"/>
              <a:buChar char="•"/>
            </a:pPr>
            <a:r>
              <a:rPr lang="en-US"/>
              <a:t>If you didn’t pull it up at the beginning, I have the URL listed here as well.</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[CLOSING REMARKS]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US"/>
              <a:t>Directions: Stop sharing screen and go into gallery view</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b="1" i="0" lang="en-US"/>
              <a:t>Speaker Tips:</a:t>
            </a:r>
            <a:endParaRPr/>
          </a:p>
          <a:p>
            <a:pPr indent="-171450" lvl="1" marL="628650" rtl="0" algn="l">
              <a:lnSpc>
                <a:spcPct val="100000"/>
              </a:lnSpc>
              <a:spcBef>
                <a:spcPts val="0"/>
              </a:spcBef>
              <a:spcAft>
                <a:spcPts val="0"/>
              </a:spcAft>
              <a:buClr>
                <a:schemeClr val="dk1"/>
              </a:buClr>
              <a:buSzPts val="1200"/>
              <a:buFont typeface="Arial"/>
              <a:buChar char="•"/>
            </a:pPr>
            <a:r>
              <a:rPr i="1" lang="en-US"/>
              <a:t>Thank everyone for coming</a:t>
            </a:r>
            <a:endParaRPr/>
          </a:p>
          <a:p>
            <a:pPr indent="-171450" lvl="1" marL="628650" rtl="0" algn="l">
              <a:lnSpc>
                <a:spcPct val="100000"/>
              </a:lnSpc>
              <a:spcBef>
                <a:spcPts val="0"/>
              </a:spcBef>
              <a:spcAft>
                <a:spcPts val="0"/>
              </a:spcAft>
              <a:buClr>
                <a:schemeClr val="dk1"/>
              </a:buClr>
              <a:buSzPts val="1200"/>
              <a:buFont typeface="Arial"/>
              <a:buChar char="•"/>
            </a:pPr>
            <a:r>
              <a:rPr i="1" lang="en-US"/>
              <a:t>Leave group with one final message of inspiration and hope</a:t>
            </a:r>
            <a:endParaRPr/>
          </a:p>
          <a:p>
            <a:pPr indent="-171450" lvl="1" marL="628650" rtl="0" algn="l">
              <a:lnSpc>
                <a:spcPct val="100000"/>
              </a:lnSpc>
              <a:spcBef>
                <a:spcPts val="0"/>
              </a:spcBef>
              <a:spcAft>
                <a:spcPts val="0"/>
              </a:spcAft>
              <a:buClr>
                <a:schemeClr val="dk1"/>
              </a:buClr>
              <a:buSzPts val="1200"/>
              <a:buFont typeface="Arial"/>
              <a:buChar char="•"/>
            </a:pPr>
            <a:r>
              <a:rPr i="1" lang="en-US"/>
              <a:t>Final opportunity to explain why you are hopeful families will enroll and why you’re excited for this experience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b="1" lang="en-US" u="sng"/>
              <a:t>GOAL:</a:t>
            </a:r>
            <a:endParaRPr/>
          </a:p>
          <a:p>
            <a:pPr indent="-171450" lvl="0" marL="171450" rtl="0" algn="l">
              <a:lnSpc>
                <a:spcPct val="100000"/>
              </a:lnSpc>
              <a:spcBef>
                <a:spcPts val="0"/>
              </a:spcBef>
              <a:spcAft>
                <a:spcPts val="0"/>
              </a:spcAft>
              <a:buClr>
                <a:schemeClr val="dk1"/>
              </a:buClr>
              <a:buSzPts val="1200"/>
              <a:buFont typeface="Arial"/>
              <a:buChar char="•"/>
            </a:pPr>
            <a:r>
              <a:rPr lang="en-US"/>
              <a:t>Teach families how to enroll</a:t>
            </a:r>
            <a:endParaRPr/>
          </a:p>
          <a:p>
            <a:pPr indent="-171450" lvl="0" marL="171450" rtl="0" algn="l">
              <a:lnSpc>
                <a:spcPct val="100000"/>
              </a:lnSpc>
              <a:spcBef>
                <a:spcPts val="0"/>
              </a:spcBef>
              <a:spcAft>
                <a:spcPts val="0"/>
              </a:spcAft>
              <a:buClr>
                <a:schemeClr val="dk1"/>
              </a:buClr>
              <a:buSzPts val="1200"/>
              <a:buFont typeface="Arial"/>
              <a:buChar char="•"/>
            </a:pPr>
            <a:r>
              <a:rPr lang="en-US"/>
              <a:t>Remind them to submit their sign-in sheets</a:t>
            </a:r>
            <a:endParaRPr/>
          </a:p>
          <a:p>
            <a:pPr indent="-171450" lvl="0" marL="171450" rtl="0" algn="l">
              <a:lnSpc>
                <a:spcPct val="100000"/>
              </a:lnSpc>
              <a:spcBef>
                <a:spcPts val="0"/>
              </a:spcBef>
              <a:spcAft>
                <a:spcPts val="0"/>
              </a:spcAft>
              <a:buClr>
                <a:schemeClr val="dk1"/>
              </a:buClr>
              <a:buSzPts val="1200"/>
              <a:buFont typeface="Arial"/>
              <a:buChar char="•"/>
            </a:pPr>
            <a:r>
              <a:rPr lang="en-US"/>
              <a:t>Thank them for coming and leave them with one final inspirational message </a:t>
            </a:r>
            <a:endParaRPr/>
          </a:p>
          <a:p>
            <a:pPr indent="0" lvl="0" marL="0" rtl="0" algn="l">
              <a:lnSpc>
                <a:spcPct val="100000"/>
              </a:lnSpc>
              <a:spcBef>
                <a:spcPts val="0"/>
              </a:spcBef>
              <a:spcAft>
                <a:spcPts val="0"/>
              </a:spcAft>
              <a:buSzPts val="1400"/>
              <a:buNone/>
            </a:pPr>
            <a:r>
              <a:t/>
            </a:r>
            <a:endParaRPr b="0" i="1"/>
          </a:p>
        </p:txBody>
      </p:sp>
      <p:sp>
        <p:nvSpPr>
          <p:cNvPr id="614" name="Google Shape;61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Welcome/ Thanks for coming to learn about this exciting opportunity for your child to travel abroad on an educational tour ____________ during _____________</a:t>
            </a:r>
            <a:endParaRPr/>
          </a:p>
          <a:p>
            <a:pPr indent="0" lvl="0" marL="0" rtl="0" algn="l">
              <a:lnSpc>
                <a:spcPct val="100000"/>
              </a:lnSpc>
              <a:spcBef>
                <a:spcPts val="0"/>
              </a:spcBef>
              <a:spcAft>
                <a:spcPts val="0"/>
              </a:spcAft>
              <a:buSzPts val="1400"/>
              <a:buNone/>
            </a:pPr>
            <a:r>
              <a:t/>
            </a:r>
            <a:endParaRPr/>
          </a:p>
        </p:txBody>
      </p:sp>
      <p:sp>
        <p:nvSpPr>
          <p:cNvPr id="327" name="Google Shape;3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4:notes"/>
          <p:cNvSpPr txBox="1"/>
          <p:nvPr>
            <p:ph idx="1" type="body"/>
          </p:nvPr>
        </p:nvSpPr>
        <p:spPr>
          <a:xfrm>
            <a:off x="815248" y="3190654"/>
            <a:ext cx="5486400" cy="572395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000" u="sng">
                <a:latin typeface="Calibri"/>
                <a:ea typeface="Calibri"/>
                <a:cs typeface="Calibri"/>
                <a:sym typeface="Calibri"/>
              </a:rPr>
              <a:t>SPEAKER:</a:t>
            </a:r>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[Intro]</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First I’ll introduce myself and my background. I’ll also give you a quick intro to EF, our travel partner</a:t>
            </a:r>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[Our travel plans and tour itinerary]</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Where we’re going and what we’ll be doing</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[What’s included (and what’s not)]</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The long list of items included in your tour</a:t>
            </a:r>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[Our Travel Partner]</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EF is more than a travel partner; they support us in so many more ways which I will tell you about</a:t>
            </a:r>
            <a:endParaRPr/>
          </a:p>
          <a:p>
            <a:pPr indent="0" lvl="0" marL="0" rtl="0" algn="l">
              <a:lnSpc>
                <a:spcPct val="100000"/>
              </a:lnSpc>
              <a:spcBef>
                <a:spcPts val="0"/>
              </a:spcBef>
              <a:spcAft>
                <a:spcPts val="0"/>
              </a:spcAft>
              <a:buSzPts val="1400"/>
              <a:buNone/>
            </a:pPr>
            <a:r>
              <a:t/>
            </a:r>
            <a:endParaRPr b="0"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[Safety &amp; Support]</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We’ll go over safety, EF’s top priority, and how EF supports us in the whole process from planning to traveling </a:t>
            </a:r>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[Price and Enrolling]</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We’ll go over price and wrap up the meeting by opening enrollment and submitting your questions using the sign in form!</a:t>
            </a:r>
            <a:endParaRPr/>
          </a:p>
          <a:p>
            <a:pPr indent="0" lvl="0" marL="0" rtl="0" algn="l">
              <a:lnSpc>
                <a:spcPct val="100000"/>
              </a:lnSpc>
              <a:spcBef>
                <a:spcPts val="0"/>
              </a:spcBef>
              <a:spcAft>
                <a:spcPts val="0"/>
              </a:spcAft>
              <a:buSzPts val="1400"/>
              <a:buNone/>
            </a:pPr>
            <a:r>
              <a:t/>
            </a:r>
            <a:endParaRPr b="0" sz="1000">
              <a:latin typeface="Calibri"/>
              <a:ea typeface="Calibri"/>
              <a:cs typeface="Calibri"/>
              <a:sym typeface="Calibri"/>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And with that, let’s dive in!</a:t>
            </a:r>
            <a:endParaRPr/>
          </a:p>
          <a:p>
            <a:pPr indent="0" lvl="0" marL="0" rtl="0" algn="l">
              <a:lnSpc>
                <a:spcPct val="100000"/>
              </a:lnSpc>
              <a:spcBef>
                <a:spcPts val="0"/>
              </a:spcBef>
              <a:spcAft>
                <a:spcPts val="0"/>
              </a:spcAft>
              <a:buSzPts val="1400"/>
              <a:buNone/>
            </a:pPr>
            <a:r>
              <a:t/>
            </a:r>
            <a:endParaRPr b="1" sz="1000" u="sng">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u="sng">
                <a:latin typeface="Calibri"/>
                <a:ea typeface="Calibri"/>
                <a:cs typeface="Calibri"/>
                <a:sym typeface="Calibri"/>
              </a:rPr>
              <a:t>GOAL:</a:t>
            </a:r>
            <a:endParaRPr/>
          </a:p>
          <a:p>
            <a:pPr indent="0" lvl="0" marL="0" rtl="0" algn="l">
              <a:lnSpc>
                <a:spcPct val="100000"/>
              </a:lnSpc>
              <a:spcBef>
                <a:spcPts val="0"/>
              </a:spcBef>
              <a:spcAft>
                <a:spcPts val="0"/>
              </a:spcAft>
              <a:buSzPts val="1400"/>
              <a:buNone/>
            </a:pPr>
            <a:r>
              <a:rPr i="0" lang="en-US" sz="1000">
                <a:latin typeface="Calibri"/>
                <a:ea typeface="Calibri"/>
                <a:cs typeface="Calibri"/>
                <a:sym typeface="Calibri"/>
              </a:rPr>
              <a:t>Let families know what’s in store</a:t>
            </a:r>
            <a:endParaRPr/>
          </a:p>
          <a:p>
            <a:pPr indent="0" lvl="0" marL="0" rtl="0" algn="l">
              <a:lnSpc>
                <a:spcPct val="100000"/>
              </a:lnSpc>
              <a:spcBef>
                <a:spcPts val="0"/>
              </a:spcBef>
              <a:spcAft>
                <a:spcPts val="0"/>
              </a:spcAft>
              <a:buSzPts val="1400"/>
              <a:buNone/>
            </a:pPr>
            <a:r>
              <a:rPr i="0" lang="en-US" sz="1000">
                <a:latin typeface="Calibri"/>
                <a:ea typeface="Calibri"/>
                <a:cs typeface="Calibri"/>
                <a:sym typeface="Calibri"/>
              </a:rPr>
              <a:t>Make it clear there will be no group Q+A (questions through sign-in sheet only)</a:t>
            </a:r>
            <a:endParaRPr/>
          </a:p>
          <a:p>
            <a:pPr indent="0" lvl="0" marL="0" rtl="0" algn="l">
              <a:lnSpc>
                <a:spcPct val="100000"/>
              </a:lnSpc>
              <a:spcBef>
                <a:spcPts val="0"/>
              </a:spcBef>
              <a:spcAft>
                <a:spcPts val="0"/>
              </a:spcAft>
              <a:buSzPts val="1400"/>
              <a:buNone/>
            </a:pPr>
            <a:r>
              <a:rPr lang="en-US" sz="1000">
                <a:latin typeface="Calibri"/>
                <a:ea typeface="Calibri"/>
                <a:cs typeface="Calibri"/>
                <a:sym typeface="Calibri"/>
              </a:rPr>
              <a:t>Keep meeting short to respect their time</a:t>
            </a:r>
            <a:endParaRPr i="0" sz="1000">
              <a:latin typeface="Calibri"/>
              <a:ea typeface="Calibri"/>
              <a:cs typeface="Calibri"/>
              <a:sym typeface="Calibri"/>
            </a:endParaRPr>
          </a:p>
          <a:p>
            <a:pPr indent="0" lvl="0" marL="0" rtl="0" algn="l">
              <a:lnSpc>
                <a:spcPct val="175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t/>
            </a:r>
            <a:endParaRPr sz="1100"/>
          </a:p>
        </p:txBody>
      </p:sp>
      <p:sp>
        <p:nvSpPr>
          <p:cNvPr id="339" name="Google Shape;3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5:notes"/>
          <p:cNvSpPr txBox="1"/>
          <p:nvPr>
            <p:ph idx="1" type="body"/>
          </p:nvPr>
        </p:nvSpPr>
        <p:spPr>
          <a:xfrm>
            <a:off x="914400" y="3221745"/>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000" u="sng"/>
              <a:t>SPEAKER:</a:t>
            </a:r>
            <a:endParaRPr/>
          </a:p>
          <a:p>
            <a:pPr indent="0" lvl="0" marL="0" rtl="0" algn="l">
              <a:lnSpc>
                <a:spcPct val="100000"/>
              </a:lnSpc>
              <a:spcBef>
                <a:spcPts val="0"/>
              </a:spcBef>
              <a:spcAft>
                <a:spcPts val="0"/>
              </a:spcAft>
              <a:buSzPts val="1400"/>
              <a:buNone/>
            </a:pPr>
            <a:r>
              <a:rPr b="1" lang="en-US" sz="1000">
                <a:solidFill>
                  <a:srgbClr val="07132B"/>
                </a:solidFill>
              </a:rPr>
              <a:t>[First just a little about me…]</a:t>
            </a:r>
            <a:endParaRPr/>
          </a:p>
          <a:p>
            <a:pPr indent="-181240" lvl="0" marL="181240" rtl="0" algn="l">
              <a:lnSpc>
                <a:spcPct val="100000"/>
              </a:lnSpc>
              <a:spcBef>
                <a:spcPts val="0"/>
              </a:spcBef>
              <a:spcAft>
                <a:spcPts val="0"/>
              </a:spcAft>
              <a:buClr>
                <a:srgbClr val="07132B"/>
              </a:buClr>
              <a:buSzPts val="1000"/>
              <a:buFont typeface="Arial"/>
              <a:buChar char="•"/>
            </a:pPr>
            <a:r>
              <a:rPr lang="en-US" sz="1000">
                <a:solidFill>
                  <a:srgbClr val="07132B"/>
                </a:solidFill>
              </a:rPr>
              <a:t>I teach…</a:t>
            </a:r>
            <a:endParaRPr/>
          </a:p>
          <a:p>
            <a:pPr indent="-181240" lvl="0" marL="181240" rtl="0" algn="l">
              <a:lnSpc>
                <a:spcPct val="100000"/>
              </a:lnSpc>
              <a:spcBef>
                <a:spcPts val="0"/>
              </a:spcBef>
              <a:spcAft>
                <a:spcPts val="0"/>
              </a:spcAft>
              <a:buClr>
                <a:srgbClr val="07132B"/>
              </a:buClr>
              <a:buSzPts val="1000"/>
              <a:buFont typeface="Arial"/>
              <a:buChar char="•"/>
            </a:pPr>
            <a:r>
              <a:rPr lang="en-US" sz="1000">
                <a:solidFill>
                  <a:srgbClr val="07132B"/>
                </a:solidFill>
              </a:rPr>
              <a:t>I’ve worked at the school for ___ years</a:t>
            </a:r>
            <a:endParaRPr/>
          </a:p>
          <a:p>
            <a:pPr indent="0" lvl="0" marL="0" rtl="0" algn="l">
              <a:lnSpc>
                <a:spcPct val="100000"/>
              </a:lnSpc>
              <a:spcBef>
                <a:spcPts val="0"/>
              </a:spcBef>
              <a:spcAft>
                <a:spcPts val="0"/>
              </a:spcAft>
              <a:buClr>
                <a:schemeClr val="dk1"/>
              </a:buClr>
              <a:buSzPts val="1000"/>
              <a:buFont typeface="Arial"/>
              <a:buNone/>
            </a:pPr>
            <a:r>
              <a:t/>
            </a:r>
            <a:endParaRPr sz="1000">
              <a:solidFill>
                <a:srgbClr val="07132B"/>
              </a:solidFill>
            </a:endParaRPr>
          </a:p>
          <a:p>
            <a:pPr indent="0" lvl="0" marL="0" rtl="0" algn="l">
              <a:lnSpc>
                <a:spcPct val="100000"/>
              </a:lnSpc>
              <a:spcBef>
                <a:spcPts val="0"/>
              </a:spcBef>
              <a:spcAft>
                <a:spcPts val="0"/>
              </a:spcAft>
              <a:buClr>
                <a:schemeClr val="dk1"/>
              </a:buClr>
              <a:buSzPts val="1000"/>
              <a:buFont typeface="Arial"/>
              <a:buNone/>
            </a:pPr>
            <a:r>
              <a:t/>
            </a:r>
            <a:endParaRPr sz="1000">
              <a:solidFill>
                <a:srgbClr val="07132B"/>
              </a:solidFill>
            </a:endParaRPr>
          </a:p>
          <a:p>
            <a:pPr indent="0" lvl="0" marL="0" rtl="0" algn="l">
              <a:lnSpc>
                <a:spcPct val="100000"/>
              </a:lnSpc>
              <a:spcBef>
                <a:spcPts val="0"/>
              </a:spcBef>
              <a:spcAft>
                <a:spcPts val="0"/>
              </a:spcAft>
              <a:buSzPts val="1400"/>
              <a:buNone/>
            </a:pPr>
            <a:r>
              <a:t/>
            </a:r>
            <a:endParaRPr/>
          </a:p>
        </p:txBody>
      </p:sp>
      <p:sp>
        <p:nvSpPr>
          <p:cNvPr id="350" name="Google Shape;3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6: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6:notes"/>
          <p:cNvSpPr txBox="1"/>
          <p:nvPr>
            <p:ph idx="1" type="body"/>
          </p:nvPr>
        </p:nvSpPr>
        <p:spPr>
          <a:xfrm>
            <a:off x="685800" y="3431065"/>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u="sng"/>
              <a:t>SPEAKER:</a:t>
            </a:r>
            <a:endParaRPr/>
          </a:p>
          <a:p>
            <a:pPr indent="-181240" lvl="0" marL="181240" rtl="0" algn="l">
              <a:lnSpc>
                <a:spcPct val="100000"/>
              </a:lnSpc>
              <a:spcBef>
                <a:spcPts val="0"/>
              </a:spcBef>
              <a:spcAft>
                <a:spcPts val="0"/>
              </a:spcAft>
              <a:buClr>
                <a:schemeClr val="dk1"/>
              </a:buClr>
              <a:buSzPts val="1200"/>
              <a:buFont typeface="Arial"/>
              <a:buChar char="•"/>
            </a:pPr>
            <a:r>
              <a:rPr lang="en-US"/>
              <a:t>Travel is important now more than ever and I really want all of you to have this experience of a lifetime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GOAL:</a:t>
            </a:r>
            <a:endParaRPr/>
          </a:p>
          <a:p>
            <a:pPr indent="0" lvl="0" marL="0" rtl="0" algn="l">
              <a:lnSpc>
                <a:spcPct val="100000"/>
              </a:lnSpc>
              <a:spcBef>
                <a:spcPts val="0"/>
              </a:spcBef>
              <a:spcAft>
                <a:spcPts val="0"/>
              </a:spcAft>
              <a:buSzPts val="1400"/>
              <a:buNone/>
            </a:pPr>
            <a:r>
              <a:rPr i="0" lang="en-US"/>
              <a:t>Show students and families your passion for travel– the amazing things you’ve seen and the transformation that’s happened along the way </a:t>
            </a:r>
            <a:r>
              <a:rPr i="0" lang="en-US" u="sng"/>
              <a:t>OR</a:t>
            </a:r>
            <a:r>
              <a:rPr i="0" lang="en-US"/>
              <a:t> your excitement about having new experiences with the group!</a:t>
            </a:r>
            <a:endParaRPr u="sng"/>
          </a:p>
        </p:txBody>
      </p:sp>
      <p:sp>
        <p:nvSpPr>
          <p:cNvPr id="358" name="Google Shape;3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531dbf399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1531dbf399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1531dbf399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7: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7:notes"/>
          <p:cNvSpPr txBox="1"/>
          <p:nvPr>
            <p:ph idx="1" type="body"/>
          </p:nvPr>
        </p:nvSpPr>
        <p:spPr>
          <a:xfrm>
            <a:off x="731520" y="3230884"/>
            <a:ext cx="5852160" cy="54543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100" u="sng"/>
              <a:t>SPEAKER:</a:t>
            </a:r>
            <a:endParaRPr/>
          </a:p>
          <a:p>
            <a:pPr indent="0" lvl="0" marL="0" rtl="0" algn="l">
              <a:lnSpc>
                <a:spcPct val="100000"/>
              </a:lnSpc>
              <a:spcBef>
                <a:spcPts val="0"/>
              </a:spcBef>
              <a:spcAft>
                <a:spcPts val="0"/>
              </a:spcAft>
              <a:buSzPts val="1400"/>
              <a:buNone/>
            </a:pPr>
            <a:r>
              <a:rPr lang="en-US" sz="1100">
                <a:solidFill>
                  <a:srgbClr val="000000"/>
                </a:solidFill>
              </a:rPr>
              <a:t>Before we dive into the incredible itinerary we’ve selected for our trip – I want to talk about our travel &amp; safety partner. </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en-US" sz="1100">
                <a:solidFill>
                  <a:srgbClr val="000000"/>
                </a:solidFill>
              </a:rPr>
              <a:t>I’ve chosen to partner with an organization called EF Educational Tours for two key reasons (insert YOUR reasons for choosing EF)</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b="1" lang="en-US" sz="1100">
                <a:solidFill>
                  <a:srgbClr val="000000"/>
                </a:solidFill>
              </a:rPr>
              <a:t>[55+ years]</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They have 55 years of experience which means they have seen it all and know how to respond.</a:t>
            </a:r>
            <a:endParaRPr/>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en-US" sz="1100">
                <a:solidFill>
                  <a:srgbClr val="000000"/>
                </a:solidFill>
              </a:rPr>
              <a:t>[Staff on the ground in over 50 countries]</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EF always knows what is happening on the ground which is critical in an everchanging environment</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They know how to safely navigate a city as true locals</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They have an office close to us on tour in case we were to need extra support</a:t>
            </a:r>
            <a:endParaRPr/>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en-US" sz="1100">
                <a:solidFill>
                  <a:srgbClr val="000000"/>
                </a:solidFill>
              </a:rPr>
              <a:t>[World Leader in international education &amp; accredited]</a:t>
            </a:r>
            <a:endParaRPr/>
          </a:p>
          <a:p>
            <a:pPr indent="-181240" lvl="0" marL="181240" rtl="0" algn="l">
              <a:lnSpc>
                <a:spcPct val="100000"/>
              </a:lnSpc>
              <a:spcBef>
                <a:spcPts val="0"/>
              </a:spcBef>
              <a:spcAft>
                <a:spcPts val="0"/>
              </a:spcAft>
              <a:buClr>
                <a:srgbClr val="000000"/>
              </a:buClr>
              <a:buSzPts val="1100"/>
              <a:buFont typeface="Arial"/>
              <a:buChar char="•"/>
            </a:pPr>
            <a:r>
              <a:rPr b="0" lang="en-US" sz="1100">
                <a:solidFill>
                  <a:srgbClr val="000000"/>
                </a:solidFill>
              </a:rPr>
              <a:t>EF is an accredited educational organization, just like our school.  We’re going to have fun but also learn a lot too!</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en-US" sz="1100">
                <a:solidFill>
                  <a:srgbClr val="000000"/>
                </a:solidFill>
              </a:rPr>
              <a:t>I feel extremely confident that partnering with EF is the best way to stay safe and healthy while having a life-changing experience. I’m going to go into more detail in a couple slides!</a:t>
            </a:r>
            <a:endParaRPr sz="1100"/>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b="1" lang="en-US" sz="1100" u="sng"/>
              <a:t>To Learn More:</a:t>
            </a:r>
            <a:endParaRPr/>
          </a:p>
          <a:p>
            <a:pPr indent="0" lvl="0" marL="0" rtl="0" algn="l">
              <a:lnSpc>
                <a:spcPct val="100000"/>
              </a:lnSpc>
              <a:spcBef>
                <a:spcPts val="0"/>
              </a:spcBef>
              <a:spcAft>
                <a:spcPts val="0"/>
              </a:spcAft>
              <a:buSzPts val="1400"/>
              <a:buNone/>
            </a:pPr>
            <a:r>
              <a:rPr i="0" lang="en-US" sz="1100">
                <a:solidFill>
                  <a:srgbClr val="000000"/>
                </a:solidFill>
              </a:rPr>
              <a:t>To learn more about EF, everything you need can be found on our tour enrollment page, which I’ll share with you at the end of this meeting.  </a:t>
            </a:r>
            <a:endParaRPr/>
          </a:p>
          <a:p>
            <a:pPr indent="0" lvl="0" marL="0" rtl="0" algn="l">
              <a:lnSpc>
                <a:spcPct val="100000"/>
              </a:lnSpc>
              <a:spcBef>
                <a:spcPts val="0"/>
              </a:spcBef>
              <a:spcAft>
                <a:spcPts val="0"/>
              </a:spcAft>
              <a:buSzPts val="1400"/>
              <a:buNone/>
            </a:pPr>
            <a:r>
              <a:t/>
            </a:r>
            <a:endParaRPr i="0" sz="1100">
              <a:solidFill>
                <a:srgbClr val="000000"/>
              </a:solidFill>
            </a:endParaRPr>
          </a:p>
          <a:p>
            <a:pPr indent="0" lvl="0" marL="0" rtl="0" algn="l">
              <a:lnSpc>
                <a:spcPct val="100000"/>
              </a:lnSpc>
              <a:spcBef>
                <a:spcPts val="0"/>
              </a:spcBef>
              <a:spcAft>
                <a:spcPts val="0"/>
              </a:spcAft>
              <a:buSzPts val="1400"/>
              <a:buNone/>
            </a:pPr>
            <a:r>
              <a:rPr b="1" lang="en-US" sz="1100" u="sng"/>
              <a:t>GOAL:</a:t>
            </a:r>
            <a:endParaRPr/>
          </a:p>
          <a:p>
            <a:pPr indent="0" lvl="0" marL="0" rtl="0" algn="l">
              <a:lnSpc>
                <a:spcPct val="100000"/>
              </a:lnSpc>
              <a:spcBef>
                <a:spcPts val="0"/>
              </a:spcBef>
              <a:spcAft>
                <a:spcPts val="0"/>
              </a:spcAft>
              <a:buSzPts val="1400"/>
              <a:buNone/>
            </a:pPr>
            <a:r>
              <a:rPr i="0" lang="en-US" sz="1100"/>
              <a:t>Explain YOUR reasons for partnering with EF, to start to build trust in EF.  </a:t>
            </a:r>
            <a:endParaRPr/>
          </a:p>
          <a:p>
            <a:pPr indent="0" lvl="0" marL="0" rtl="0" algn="l">
              <a:lnSpc>
                <a:spcPct val="100000"/>
              </a:lnSpc>
              <a:spcBef>
                <a:spcPts val="0"/>
              </a:spcBef>
              <a:spcAft>
                <a:spcPts val="0"/>
              </a:spcAft>
              <a:buSzPts val="1400"/>
              <a:buNone/>
            </a:pPr>
            <a:r>
              <a:rPr i="0" lang="en-US" sz="1100"/>
              <a:t>Mention EF’s experience, worldwide presence, and educational focus.  </a:t>
            </a:r>
            <a:endParaRPr sz="1100"/>
          </a:p>
        </p:txBody>
      </p:sp>
      <p:sp>
        <p:nvSpPr>
          <p:cNvPr id="377" name="Google Shape;3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jpg"/><Relationship Id="rId4" Type="http://schemas.openxmlformats.org/officeDocument/2006/relationships/image" Target="../media/image18.jpg"/><Relationship Id="rId10" Type="http://schemas.openxmlformats.org/officeDocument/2006/relationships/image" Target="../media/image26.png"/><Relationship Id="rId9" Type="http://schemas.openxmlformats.org/officeDocument/2006/relationships/image" Target="../media/image36.jpg"/><Relationship Id="rId5" Type="http://schemas.openxmlformats.org/officeDocument/2006/relationships/image" Target="../media/image31.jpg"/><Relationship Id="rId6" Type="http://schemas.openxmlformats.org/officeDocument/2006/relationships/image" Target="../media/image28.jpg"/><Relationship Id="rId7" Type="http://schemas.openxmlformats.org/officeDocument/2006/relationships/image" Target="../media/image61.jpg"/><Relationship Id="rId8" Type="http://schemas.openxmlformats.org/officeDocument/2006/relationships/image" Target="../media/image2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37.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32.png"/><Relationship Id="rId8"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44.jpg"/><Relationship Id="rId5" Type="http://schemas.openxmlformats.org/officeDocument/2006/relationships/image" Target="../media/image2.png"/><Relationship Id="rId6" Type="http://schemas.openxmlformats.org/officeDocument/2006/relationships/image" Target="../media/image4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jpg"/><Relationship Id="rId4"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12.jpg"/><Relationship Id="rId6" Type="http://schemas.openxmlformats.org/officeDocument/2006/relationships/image" Target="../media/image14.jpg"/><Relationship Id="rId7" Type="http://schemas.openxmlformats.org/officeDocument/2006/relationships/image" Target="../media/image7.jpg"/><Relationship Id="rId8"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578ae3e-08eb-47ca-8424-ef73297903c3">
  <p:cSld name="9578ae3e-08eb-47ca-8424-ef73297903c3">
    <p:spTree>
      <p:nvGrpSpPr>
        <p:cNvPr id="15" name="Shape 15"/>
        <p:cNvGrpSpPr/>
        <p:nvPr/>
      </p:nvGrpSpPr>
      <p:grpSpPr>
        <a:xfrm>
          <a:off x="0" y="0"/>
          <a:ext cx="0" cy="0"/>
          <a:chOff x="0" y="0"/>
          <a:chExt cx="0" cy="0"/>
        </a:xfrm>
      </p:grpSpPr>
      <p:pic>
        <p:nvPicPr>
          <p:cNvPr descr="A person walking on a bridge over a body of water&#10;&#10;Description automatically generated with low confidence" id="16" name="Google Shape;16;p2"/>
          <p:cNvPicPr preferRelativeResize="0"/>
          <p:nvPr/>
        </p:nvPicPr>
        <p:blipFill rotWithShape="1">
          <a:blip r:embed="rId2">
            <a:alphaModFix amt="35000"/>
          </a:blip>
          <a:srcRect b="0" l="0" r="0" t="0"/>
          <a:stretch/>
        </p:blipFill>
        <p:spPr>
          <a:xfrm>
            <a:off x="226" y="0"/>
            <a:ext cx="6095774" cy="3429000"/>
          </a:xfrm>
          <a:prstGeom prst="rect">
            <a:avLst/>
          </a:prstGeom>
          <a:noFill/>
          <a:ln>
            <a:noFill/>
          </a:ln>
        </p:spPr>
      </p:pic>
      <p:pic>
        <p:nvPicPr>
          <p:cNvPr descr="A person standing in a river&#10;&#10;Description automatically generated with medium confidence" id="17" name="Google Shape;17;p2"/>
          <p:cNvPicPr preferRelativeResize="0"/>
          <p:nvPr/>
        </p:nvPicPr>
        <p:blipFill rotWithShape="1">
          <a:blip r:embed="rId3">
            <a:alphaModFix amt="35000"/>
          </a:blip>
          <a:srcRect b="4253" l="0" r="0" t="11480"/>
          <a:stretch/>
        </p:blipFill>
        <p:spPr>
          <a:xfrm>
            <a:off x="6096227" y="3429000"/>
            <a:ext cx="6095773" cy="3429000"/>
          </a:xfrm>
          <a:prstGeom prst="rect">
            <a:avLst/>
          </a:prstGeom>
          <a:noFill/>
          <a:ln>
            <a:noFill/>
          </a:ln>
        </p:spPr>
      </p:pic>
      <p:pic>
        <p:nvPicPr>
          <p:cNvPr id="18" name="Google Shape;18;p2"/>
          <p:cNvPicPr preferRelativeResize="0"/>
          <p:nvPr/>
        </p:nvPicPr>
        <p:blipFill rotWithShape="1">
          <a:blip r:embed="rId4">
            <a:alphaModFix amt="35000"/>
          </a:blip>
          <a:srcRect b="7833" l="0" r="0" t="7834"/>
          <a:stretch/>
        </p:blipFill>
        <p:spPr>
          <a:xfrm>
            <a:off x="1" y="3429000"/>
            <a:ext cx="6095773" cy="3429000"/>
          </a:xfrm>
          <a:prstGeom prst="rect">
            <a:avLst/>
          </a:prstGeom>
          <a:noFill/>
          <a:ln>
            <a:noFill/>
          </a:ln>
        </p:spPr>
      </p:pic>
      <p:pic>
        <p:nvPicPr>
          <p:cNvPr descr="A picture containing person, indoor, crowd&#10;&#10;Description automatically generated" id="19" name="Google Shape;19;p2"/>
          <p:cNvPicPr preferRelativeResize="0"/>
          <p:nvPr/>
        </p:nvPicPr>
        <p:blipFill rotWithShape="1">
          <a:blip r:embed="rId5">
            <a:alphaModFix amt="35000"/>
          </a:blip>
          <a:srcRect b="18518" l="0" r="0" t="7315"/>
          <a:stretch/>
        </p:blipFill>
        <p:spPr>
          <a:xfrm>
            <a:off x="6096001" y="1"/>
            <a:ext cx="6095773" cy="3429000"/>
          </a:xfrm>
          <a:prstGeom prst="rect">
            <a:avLst/>
          </a:prstGeom>
          <a:noFill/>
          <a:ln>
            <a:noFill/>
          </a:ln>
        </p:spPr>
      </p:pic>
      <p:sp>
        <p:nvSpPr>
          <p:cNvPr id="20" name="Google Shape;20;p2"/>
          <p:cNvSpPr/>
          <p:nvPr/>
        </p:nvSpPr>
        <p:spPr>
          <a:xfrm>
            <a:off x="3397413" y="1892035"/>
            <a:ext cx="5396724" cy="3216678"/>
          </a:xfrm>
          <a:prstGeom prst="rect">
            <a:avLst/>
          </a:prstGeom>
          <a:solidFill>
            <a:schemeClr val="lt1"/>
          </a:solidFill>
          <a:ln cap="flat" cmpd="sng" w="762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2"/>
          <p:cNvSpPr txBox="1"/>
          <p:nvPr/>
        </p:nvSpPr>
        <p:spPr>
          <a:xfrm>
            <a:off x="3397638" y="2169573"/>
            <a:ext cx="539672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Arial"/>
                <a:ea typeface="Arial"/>
                <a:cs typeface="Arial"/>
                <a:sym typeface="Arial"/>
              </a:rPr>
              <a:t>Before we get started, please…</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3298022" y="1354567"/>
            <a:ext cx="5595731" cy="739178"/>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Welcome, future travelers! </a:t>
            </a:r>
            <a:endParaRPr b="0" i="0" sz="1400" u="none" cap="none" strike="noStrike">
              <a:solidFill>
                <a:srgbClr val="000000"/>
              </a:solidFill>
              <a:latin typeface="Arial"/>
              <a:ea typeface="Arial"/>
              <a:cs typeface="Arial"/>
              <a:sym typeface="Arial"/>
            </a:endParaRPr>
          </a:p>
        </p:txBody>
      </p:sp>
      <p:sp>
        <p:nvSpPr>
          <p:cNvPr id="23" name="Google Shape;23;p2"/>
          <p:cNvSpPr/>
          <p:nvPr>
            <p:ph idx="2" type="pic"/>
          </p:nvPr>
        </p:nvSpPr>
        <p:spPr>
          <a:xfrm>
            <a:off x="6039680" y="2727577"/>
            <a:ext cx="1920875" cy="1835150"/>
          </a:xfrm>
          <a:prstGeom prst="rect">
            <a:avLst/>
          </a:prstGeom>
          <a:noFill/>
          <a:ln cap="flat" cmpd="sng" w="28575">
            <a:solidFill>
              <a:srgbClr val="1A1A1A"/>
            </a:solidFill>
            <a:prstDash val="solid"/>
            <a:round/>
            <a:headEnd len="sm" w="sm" type="none"/>
            <a:tailEnd len="sm" w="sm" type="none"/>
          </a:ln>
        </p:spPr>
      </p:sp>
      <p:sp>
        <p:nvSpPr>
          <p:cNvPr descr="{&quot;templafy&quot;:{&quot;id&quot;:&quot;67bfd066-7706-4cab-af02-5179b48af22a&quot;}}" id="24" name="Google Shape;24;p2"/>
          <p:cNvSpPr/>
          <p:nvPr/>
        </p:nvSpPr>
        <p:spPr>
          <a:xfrm>
            <a:off x="5583936" y="4624539"/>
            <a:ext cx="2840735" cy="3180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1A1A1A"/>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MAP">
  <p:cSld name="2 MAP">
    <p:spTree>
      <p:nvGrpSpPr>
        <p:cNvPr id="99" name="Shape 99"/>
        <p:cNvGrpSpPr/>
        <p:nvPr/>
      </p:nvGrpSpPr>
      <p:grpSpPr>
        <a:xfrm>
          <a:off x="0" y="0"/>
          <a:ext cx="0" cy="0"/>
          <a:chOff x="0" y="0"/>
          <a:chExt cx="0" cy="0"/>
        </a:xfrm>
      </p:grpSpPr>
      <p:pic>
        <p:nvPicPr>
          <p:cNvPr id="100" name="Google Shape;100;p11"/>
          <p:cNvPicPr preferRelativeResize="0"/>
          <p:nvPr/>
        </p:nvPicPr>
        <p:blipFill rotWithShape="1">
          <a:blip r:embed="rId2">
            <a:alphaModFix/>
          </a:blip>
          <a:srcRect b="0" l="0" r="0" t="0"/>
          <a:stretch/>
        </p:blipFill>
        <p:spPr>
          <a:xfrm>
            <a:off x="2113821" y="1475572"/>
            <a:ext cx="10502077" cy="3647744"/>
          </a:xfrm>
          <a:prstGeom prst="rect">
            <a:avLst/>
          </a:prstGeom>
          <a:noFill/>
          <a:ln>
            <a:noFill/>
          </a:ln>
        </p:spPr>
      </p:pic>
      <p:sp>
        <p:nvSpPr>
          <p:cNvPr id="101" name="Google Shape;101;p11"/>
          <p:cNvSpPr/>
          <p:nvPr/>
        </p:nvSpPr>
        <p:spPr>
          <a:xfrm>
            <a:off x="-3028089" y="788867"/>
            <a:ext cx="5040950" cy="5280265"/>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2" name="Google Shape;102;p11"/>
          <p:cNvPicPr preferRelativeResize="0"/>
          <p:nvPr/>
        </p:nvPicPr>
        <p:blipFill rotWithShape="1">
          <a:blip r:embed="rId3">
            <a:alphaModFix/>
          </a:blip>
          <a:srcRect b="0" l="2584" r="2582" t="0"/>
          <a:stretch/>
        </p:blipFill>
        <p:spPr>
          <a:xfrm>
            <a:off x="2680447" y="732463"/>
            <a:ext cx="1845317" cy="1845317"/>
          </a:xfrm>
          <a:prstGeom prst="ellipse">
            <a:avLst/>
          </a:prstGeom>
          <a:noFill/>
          <a:ln>
            <a:noFill/>
          </a:ln>
        </p:spPr>
      </p:pic>
      <p:pic>
        <p:nvPicPr>
          <p:cNvPr id="103" name="Google Shape;103;p11"/>
          <p:cNvPicPr preferRelativeResize="0"/>
          <p:nvPr/>
        </p:nvPicPr>
        <p:blipFill rotWithShape="1">
          <a:blip r:embed="rId4">
            <a:alphaModFix/>
          </a:blip>
          <a:srcRect b="0" l="16667" r="16666" t="0"/>
          <a:stretch/>
        </p:blipFill>
        <p:spPr>
          <a:xfrm>
            <a:off x="4711537" y="732462"/>
            <a:ext cx="1845317" cy="1845317"/>
          </a:xfrm>
          <a:prstGeom prst="ellipse">
            <a:avLst/>
          </a:prstGeom>
          <a:noFill/>
          <a:ln>
            <a:noFill/>
          </a:ln>
        </p:spPr>
      </p:pic>
      <p:pic>
        <p:nvPicPr>
          <p:cNvPr id="104" name="Google Shape;104;p11"/>
          <p:cNvPicPr preferRelativeResize="0"/>
          <p:nvPr/>
        </p:nvPicPr>
        <p:blipFill rotWithShape="1">
          <a:blip r:embed="rId5">
            <a:alphaModFix/>
          </a:blip>
          <a:srcRect b="0" l="17618" r="17618" t="0"/>
          <a:stretch/>
        </p:blipFill>
        <p:spPr>
          <a:xfrm>
            <a:off x="6742627" y="732461"/>
            <a:ext cx="1845317" cy="1845317"/>
          </a:xfrm>
          <a:prstGeom prst="ellipse">
            <a:avLst/>
          </a:prstGeom>
          <a:noFill/>
          <a:ln>
            <a:noFill/>
          </a:ln>
        </p:spPr>
      </p:pic>
      <p:pic>
        <p:nvPicPr>
          <p:cNvPr id="105" name="Google Shape;105;p11"/>
          <p:cNvPicPr preferRelativeResize="0"/>
          <p:nvPr/>
        </p:nvPicPr>
        <p:blipFill rotWithShape="1">
          <a:blip r:embed="rId6">
            <a:alphaModFix/>
          </a:blip>
          <a:srcRect b="0" l="16685" r="16684" t="0"/>
          <a:stretch/>
        </p:blipFill>
        <p:spPr>
          <a:xfrm>
            <a:off x="8773716" y="745898"/>
            <a:ext cx="1845317" cy="1845317"/>
          </a:xfrm>
          <a:prstGeom prst="ellipse">
            <a:avLst/>
          </a:prstGeom>
          <a:noFill/>
          <a:ln>
            <a:noFill/>
          </a:ln>
        </p:spPr>
      </p:pic>
      <p:pic>
        <p:nvPicPr>
          <p:cNvPr id="106" name="Google Shape;106;p11"/>
          <p:cNvPicPr preferRelativeResize="0"/>
          <p:nvPr/>
        </p:nvPicPr>
        <p:blipFill rotWithShape="1">
          <a:blip r:embed="rId7">
            <a:alphaModFix/>
          </a:blip>
          <a:srcRect b="0" l="16667" r="16666" t="0"/>
          <a:stretch/>
        </p:blipFill>
        <p:spPr>
          <a:xfrm>
            <a:off x="2680447" y="4280221"/>
            <a:ext cx="1845317" cy="1845317"/>
          </a:xfrm>
          <a:prstGeom prst="ellipse">
            <a:avLst/>
          </a:prstGeom>
          <a:noFill/>
          <a:ln>
            <a:noFill/>
          </a:ln>
        </p:spPr>
      </p:pic>
      <p:pic>
        <p:nvPicPr>
          <p:cNvPr id="107" name="Google Shape;107;p11"/>
          <p:cNvPicPr preferRelativeResize="0"/>
          <p:nvPr/>
        </p:nvPicPr>
        <p:blipFill rotWithShape="1">
          <a:blip r:embed="rId8">
            <a:alphaModFix/>
          </a:blip>
          <a:srcRect b="0" l="16685" r="16684" t="0"/>
          <a:stretch/>
        </p:blipFill>
        <p:spPr>
          <a:xfrm>
            <a:off x="4711537" y="4280220"/>
            <a:ext cx="1845317" cy="1845317"/>
          </a:xfrm>
          <a:prstGeom prst="ellipse">
            <a:avLst/>
          </a:prstGeom>
          <a:noFill/>
          <a:ln>
            <a:noFill/>
          </a:ln>
        </p:spPr>
      </p:pic>
      <p:pic>
        <p:nvPicPr>
          <p:cNvPr id="108" name="Google Shape;108;p11"/>
          <p:cNvPicPr preferRelativeResize="0"/>
          <p:nvPr/>
        </p:nvPicPr>
        <p:blipFill rotWithShape="1">
          <a:blip r:embed="rId9">
            <a:alphaModFix/>
          </a:blip>
          <a:srcRect b="0" l="16631" r="16630" t="0"/>
          <a:stretch/>
        </p:blipFill>
        <p:spPr>
          <a:xfrm>
            <a:off x="6742627" y="4280219"/>
            <a:ext cx="1845317" cy="1845317"/>
          </a:xfrm>
          <a:prstGeom prst="ellipse">
            <a:avLst/>
          </a:prstGeom>
          <a:noFill/>
          <a:ln>
            <a:noFill/>
          </a:ln>
        </p:spPr>
      </p:pic>
      <p:sp>
        <p:nvSpPr>
          <p:cNvPr id="109" name="Google Shape;109;p11"/>
          <p:cNvSpPr txBox="1"/>
          <p:nvPr/>
        </p:nvSpPr>
        <p:spPr>
          <a:xfrm>
            <a:off x="111405" y="2822322"/>
            <a:ext cx="2168656" cy="9238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Paris</a:t>
            </a:r>
            <a:endParaRPr b="0" i="0" sz="1400" u="none" cap="none" strike="noStrike">
              <a:solidFill>
                <a:srgbClr val="00000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Days 5-8</a:t>
            </a:r>
            <a:endParaRPr b="0" i="0" sz="1400" u="none" cap="none" strike="noStrike">
              <a:solidFill>
                <a:srgbClr val="000000"/>
              </a:solidFill>
              <a:latin typeface="Arial"/>
              <a:ea typeface="Arial"/>
              <a:cs typeface="Arial"/>
              <a:sym typeface="Arial"/>
            </a:endParaRPr>
          </a:p>
        </p:txBody>
      </p:sp>
      <p:sp>
        <p:nvSpPr>
          <p:cNvPr id="110" name="Google Shape;110;p11"/>
          <p:cNvSpPr txBox="1"/>
          <p:nvPr/>
        </p:nvSpPr>
        <p:spPr>
          <a:xfrm>
            <a:off x="2855913" y="2719385"/>
            <a:ext cx="1490662" cy="54838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tour of the Latin Quarter	</a:t>
            </a:r>
            <a:endParaRPr b="0" i="0" sz="1400" u="none" cap="none" strike="noStrike">
              <a:solidFill>
                <a:srgbClr val="000000"/>
              </a:solidFill>
              <a:latin typeface="Arial"/>
              <a:ea typeface="Arial"/>
              <a:cs typeface="Arial"/>
              <a:sym typeface="Arial"/>
            </a:endParaRPr>
          </a:p>
        </p:txBody>
      </p:sp>
      <p:sp>
        <p:nvSpPr>
          <p:cNvPr id="111" name="Google Shape;111;p11"/>
          <p:cNvSpPr txBox="1"/>
          <p:nvPr/>
        </p:nvSpPr>
        <p:spPr>
          <a:xfrm>
            <a:off x="4880975" y="2719384"/>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the Louvre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757070"/>
              </a:buClr>
              <a:buSzPts val="1200"/>
              <a:buFont typeface="Arial"/>
              <a:buNone/>
            </a:pPr>
            <a:r>
              <a:t/>
            </a:r>
            <a:endParaRPr b="0" i="0" sz="1200" u="none" cap="none" strike="noStrike">
              <a:solidFill>
                <a:srgbClr val="757070"/>
              </a:solidFill>
              <a:latin typeface="Arial"/>
              <a:ea typeface="Arial"/>
              <a:cs typeface="Arial"/>
              <a:sym typeface="Arial"/>
            </a:endParaRPr>
          </a:p>
        </p:txBody>
      </p:sp>
      <p:sp>
        <p:nvSpPr>
          <p:cNvPr id="112" name="Google Shape;112;p11"/>
          <p:cNvSpPr txBox="1"/>
          <p:nvPr/>
        </p:nvSpPr>
        <p:spPr>
          <a:xfrm>
            <a:off x="6912995" y="2722842"/>
            <a:ext cx="1490662" cy="6115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Explore Paris with a local expert</a:t>
            </a:r>
            <a:endParaRPr b="0" i="0" sz="1400" u="none" cap="none" strike="noStrike">
              <a:solidFill>
                <a:srgbClr val="000000"/>
              </a:solidFill>
              <a:latin typeface="Arial"/>
              <a:ea typeface="Arial"/>
              <a:cs typeface="Arial"/>
              <a:sym typeface="Arial"/>
            </a:endParaRPr>
          </a:p>
        </p:txBody>
      </p:sp>
      <p:sp>
        <p:nvSpPr>
          <p:cNvPr id="113" name="Google Shape;113;p11"/>
          <p:cNvSpPr txBox="1"/>
          <p:nvPr/>
        </p:nvSpPr>
        <p:spPr>
          <a:xfrm>
            <a:off x="4888864" y="3509628"/>
            <a:ext cx="1490662" cy="62631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Explore the Marché des Enfants Rouges</a:t>
            </a:r>
            <a:endParaRPr b="0" i="0" sz="1200" u="none" cap="none" strike="noStrike">
              <a:solidFill>
                <a:srgbClr val="757070"/>
              </a:solidFill>
              <a:latin typeface="Arial"/>
              <a:ea typeface="Arial"/>
              <a:cs typeface="Arial"/>
              <a:sym typeface="Arial"/>
            </a:endParaRPr>
          </a:p>
        </p:txBody>
      </p:sp>
      <p:sp>
        <p:nvSpPr>
          <p:cNvPr id="114" name="Google Shape;114;p11"/>
          <p:cNvSpPr txBox="1"/>
          <p:nvPr/>
        </p:nvSpPr>
        <p:spPr>
          <a:xfrm>
            <a:off x="2882801" y="3511780"/>
            <a:ext cx="1490662" cy="62838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Play a game of pétanque</a:t>
            </a:r>
            <a:endParaRPr b="0" i="0" sz="1400" u="none" cap="none" strike="noStrike">
              <a:solidFill>
                <a:srgbClr val="000000"/>
              </a:solidFill>
              <a:latin typeface="Arial"/>
              <a:ea typeface="Arial"/>
              <a:cs typeface="Arial"/>
              <a:sym typeface="Arial"/>
            </a:endParaRPr>
          </a:p>
        </p:txBody>
      </p:sp>
      <p:sp>
        <p:nvSpPr>
          <p:cNvPr id="115" name="Google Shape;115;p11"/>
          <p:cNvSpPr txBox="1"/>
          <p:nvPr/>
        </p:nvSpPr>
        <p:spPr>
          <a:xfrm>
            <a:off x="6919954" y="3509629"/>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Enjoy the local cuisine</a:t>
            </a:r>
            <a:endParaRPr b="0" i="0" sz="1400" u="none" cap="none" strike="noStrike">
              <a:solidFill>
                <a:srgbClr val="000000"/>
              </a:solidFill>
              <a:latin typeface="Arial"/>
              <a:ea typeface="Arial"/>
              <a:cs typeface="Arial"/>
              <a:sym typeface="Arial"/>
            </a:endParaRPr>
          </a:p>
        </p:txBody>
      </p:sp>
      <p:grpSp>
        <p:nvGrpSpPr>
          <p:cNvPr id="116" name="Google Shape;116;p11"/>
          <p:cNvGrpSpPr/>
          <p:nvPr/>
        </p:nvGrpSpPr>
        <p:grpSpPr>
          <a:xfrm>
            <a:off x="6742626" y="488997"/>
            <a:ext cx="879025" cy="879025"/>
            <a:chOff x="2723862" y="536909"/>
            <a:chExt cx="879025" cy="879025"/>
          </a:xfrm>
        </p:grpSpPr>
        <p:sp>
          <p:nvSpPr>
            <p:cNvPr id="117" name="Google Shape;117;p11"/>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11"/>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19" name="Google Shape;119;p11"/>
            <p:cNvSpPr txBox="1"/>
            <p:nvPr/>
          </p:nvSpPr>
          <p:spPr>
            <a:xfrm>
              <a:off x="2789383" y="780923"/>
              <a:ext cx="72686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6</a:t>
              </a:r>
              <a:endParaRPr b="0" i="0" sz="1400" u="none" cap="none" strike="noStrike">
                <a:solidFill>
                  <a:srgbClr val="000000"/>
                </a:solidFill>
                <a:latin typeface="Arial"/>
                <a:ea typeface="Arial"/>
                <a:cs typeface="Arial"/>
                <a:sym typeface="Arial"/>
              </a:endParaRPr>
            </a:p>
          </p:txBody>
        </p:sp>
      </p:grpSp>
      <p:sp>
        <p:nvSpPr>
          <p:cNvPr id="120" name="Google Shape;120;p11"/>
          <p:cNvSpPr txBox="1"/>
          <p:nvPr/>
        </p:nvSpPr>
        <p:spPr>
          <a:xfrm>
            <a:off x="8945016" y="2719384"/>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See the Eiffel Tower</a:t>
            </a:r>
            <a:endParaRPr b="0" i="0" sz="1400" u="none" cap="none" strike="noStrike">
              <a:solidFill>
                <a:srgbClr val="000000"/>
              </a:solidFill>
              <a:latin typeface="Arial"/>
              <a:ea typeface="Arial"/>
              <a:cs typeface="Arial"/>
              <a:sym typeface="Arial"/>
            </a:endParaRPr>
          </a:p>
        </p:txBody>
      </p:sp>
      <p:sp>
        <p:nvSpPr>
          <p:cNvPr id="121" name="Google Shape;121;p11"/>
          <p:cNvSpPr txBox="1"/>
          <p:nvPr/>
        </p:nvSpPr>
        <p:spPr>
          <a:xfrm>
            <a:off x="8952905" y="3569286"/>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t/>
            </a:r>
            <a:endParaRPr b="0" i="0" sz="1200" u="none" cap="none" strike="noStrike">
              <a:solidFill>
                <a:srgbClr val="757070"/>
              </a:solidFill>
              <a:latin typeface="Arial"/>
              <a:ea typeface="Arial"/>
              <a:cs typeface="Arial"/>
              <a:sym typeface="Arial"/>
            </a:endParaRPr>
          </a:p>
        </p:txBody>
      </p:sp>
      <p:pic>
        <p:nvPicPr>
          <p:cNvPr id="122" name="Google Shape;122;p11"/>
          <p:cNvPicPr preferRelativeResize="0"/>
          <p:nvPr/>
        </p:nvPicPr>
        <p:blipFill rotWithShape="1">
          <a:blip r:embed="rId10">
            <a:alphaModFix/>
          </a:blip>
          <a:srcRect b="0" l="0" r="0" t="0"/>
          <a:stretch/>
        </p:blipFill>
        <p:spPr>
          <a:xfrm>
            <a:off x="11368680" y="4833903"/>
            <a:ext cx="683163" cy="578826"/>
          </a:xfrm>
          <a:prstGeom prst="rect">
            <a:avLst/>
          </a:prstGeom>
          <a:noFill/>
          <a:ln>
            <a:noFill/>
          </a:ln>
        </p:spPr>
      </p:pic>
      <p:sp>
        <p:nvSpPr>
          <p:cNvPr id="123" name="Google Shape;123;p11"/>
          <p:cNvSpPr txBox="1"/>
          <p:nvPr/>
        </p:nvSpPr>
        <p:spPr>
          <a:xfrm>
            <a:off x="9022595" y="3509628"/>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Fly home</a:t>
            </a:r>
            <a:endParaRPr b="0" i="0" sz="1400" u="none" cap="none" strike="noStrike">
              <a:solidFill>
                <a:srgbClr val="000000"/>
              </a:solidFill>
              <a:latin typeface="Arial"/>
              <a:ea typeface="Arial"/>
              <a:cs typeface="Arial"/>
              <a:sym typeface="Arial"/>
            </a:endParaRPr>
          </a:p>
        </p:txBody>
      </p:sp>
      <p:grpSp>
        <p:nvGrpSpPr>
          <p:cNvPr id="124" name="Google Shape;124;p11"/>
          <p:cNvGrpSpPr/>
          <p:nvPr/>
        </p:nvGrpSpPr>
        <p:grpSpPr>
          <a:xfrm>
            <a:off x="2533653" y="5526975"/>
            <a:ext cx="879025" cy="879025"/>
            <a:chOff x="2723862" y="536909"/>
            <a:chExt cx="879025" cy="879025"/>
          </a:xfrm>
        </p:grpSpPr>
        <p:sp>
          <p:nvSpPr>
            <p:cNvPr id="125" name="Google Shape;125;p11"/>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1"/>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27" name="Google Shape;127;p11"/>
            <p:cNvSpPr txBox="1"/>
            <p:nvPr/>
          </p:nvSpPr>
          <p:spPr>
            <a:xfrm>
              <a:off x="2789383" y="780923"/>
              <a:ext cx="72686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7</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_Slide">
  <p:cSld name="Quote_Slide">
    <p:spTree>
      <p:nvGrpSpPr>
        <p:cNvPr id="128" name="Shape 12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es slide (dynamic)">
  <p:cSld name="Dates slide (dynamic)">
    <p:spTree>
      <p:nvGrpSpPr>
        <p:cNvPr id="129" name="Shape 129"/>
        <p:cNvGrpSpPr/>
        <p:nvPr/>
      </p:nvGrpSpPr>
      <p:grpSpPr>
        <a:xfrm>
          <a:off x="0" y="0"/>
          <a:ext cx="0" cy="0"/>
          <a:chOff x="0" y="0"/>
          <a:chExt cx="0" cy="0"/>
        </a:xfrm>
      </p:grpSpPr>
      <p:sp>
        <p:nvSpPr>
          <p:cNvPr id="130" name="Google Shape;130;p13"/>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31" name="Google Shape;131;p13"/>
          <p:cNvCxnSpPr/>
          <p:nvPr/>
        </p:nvCxnSpPr>
        <p:spPr>
          <a:xfrm>
            <a:off x="3452553" y="961272"/>
            <a:ext cx="5286895" cy="0"/>
          </a:xfrm>
          <a:prstGeom prst="straightConnector1">
            <a:avLst/>
          </a:prstGeom>
          <a:noFill/>
          <a:ln cap="flat" cmpd="sng" w="19050">
            <a:solidFill>
              <a:schemeClr val="lt1"/>
            </a:solidFill>
            <a:prstDash val="solid"/>
            <a:miter lim="800000"/>
            <a:headEnd len="sm" w="sm" type="none"/>
            <a:tailEnd len="sm" w="sm" type="none"/>
          </a:ln>
        </p:spPr>
      </p:cxnSp>
      <p:grpSp>
        <p:nvGrpSpPr>
          <p:cNvPr id="132" name="Google Shape;132;p13"/>
          <p:cNvGrpSpPr/>
          <p:nvPr/>
        </p:nvGrpSpPr>
        <p:grpSpPr>
          <a:xfrm>
            <a:off x="1116442" y="2857376"/>
            <a:ext cx="9683531" cy="876404"/>
            <a:chOff x="2253343" y="1642287"/>
            <a:chExt cx="7685314" cy="616415"/>
          </a:xfrm>
        </p:grpSpPr>
        <p:sp>
          <p:nvSpPr>
            <p:cNvPr id="133" name="Google Shape;133;p13"/>
            <p:cNvSpPr/>
            <p:nvPr/>
          </p:nvSpPr>
          <p:spPr>
            <a:xfrm>
              <a:off x="2253343" y="1642287"/>
              <a:ext cx="7685314" cy="616415"/>
            </a:xfrm>
            <a:prstGeom prst="roundRect">
              <a:avLst>
                <a:gd fmla="val 16667" name="adj"/>
              </a:avLst>
            </a:prstGeom>
            <a:solidFill>
              <a:srgbClr val="B3E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13"/>
            <p:cNvSpPr/>
            <p:nvPr/>
          </p:nvSpPr>
          <p:spPr>
            <a:xfrm>
              <a:off x="4528457" y="1642287"/>
              <a:ext cx="3135086" cy="616310"/>
            </a:xfrm>
            <a:prstGeom prst="roundRect">
              <a:avLst>
                <a:gd fmla="val 16667" name="adj"/>
              </a:avLst>
            </a:prstGeom>
            <a:solidFill>
              <a:srgbClr val="38B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5" name="Google Shape;135;p13"/>
          <p:cNvSpPr txBox="1"/>
          <p:nvPr/>
        </p:nvSpPr>
        <p:spPr>
          <a:xfrm>
            <a:off x="984971" y="3733396"/>
            <a:ext cx="121251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Earliest Departure</a:t>
            </a:r>
            <a:endParaRPr b="0" i="0" sz="1400" u="none" cap="none" strike="noStrike">
              <a:solidFill>
                <a:srgbClr val="000000"/>
              </a:solidFill>
              <a:latin typeface="Arial"/>
              <a:ea typeface="Arial"/>
              <a:cs typeface="Arial"/>
              <a:sym typeface="Arial"/>
            </a:endParaRPr>
          </a:p>
        </p:txBody>
      </p:sp>
      <p:sp>
        <p:nvSpPr>
          <p:cNvPr id="136" name="Google Shape;136;p13"/>
          <p:cNvSpPr txBox="1"/>
          <p:nvPr/>
        </p:nvSpPr>
        <p:spPr>
          <a:xfrm>
            <a:off x="5289669" y="3761186"/>
            <a:ext cx="161266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Requested Dates</a:t>
            </a:r>
            <a:endParaRPr b="0" i="0" sz="1400" u="none" cap="none" strike="noStrike">
              <a:solidFill>
                <a:srgbClr val="000000"/>
              </a:solidFill>
              <a:latin typeface="Arial"/>
              <a:ea typeface="Arial"/>
              <a:cs typeface="Arial"/>
              <a:sym typeface="Arial"/>
            </a:endParaRPr>
          </a:p>
        </p:txBody>
      </p:sp>
      <p:sp>
        <p:nvSpPr>
          <p:cNvPr id="137" name="Google Shape;137;p13"/>
          <p:cNvSpPr txBox="1"/>
          <p:nvPr/>
        </p:nvSpPr>
        <p:spPr>
          <a:xfrm>
            <a:off x="9873490" y="3712080"/>
            <a:ext cx="940909"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Latest Return</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a:off x="490969" y="1425862"/>
            <a:ext cx="11038688" cy="661954"/>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3C64"/>
                </a:solidFill>
                <a:latin typeface="Arial"/>
                <a:ea typeface="Arial"/>
                <a:cs typeface="Arial"/>
                <a:sym typeface="Arial"/>
              </a:rPr>
              <a:t>*Block off your calendars from the earliest departure to the latest return*</a:t>
            </a:r>
            <a:endParaRPr b="0" i="0" sz="1400" u="none" cap="none" strike="noStrike">
              <a:solidFill>
                <a:srgbClr val="000000"/>
              </a:solidFill>
              <a:latin typeface="Arial"/>
              <a:ea typeface="Arial"/>
              <a:cs typeface="Arial"/>
              <a:sym typeface="Arial"/>
            </a:endParaRPr>
          </a:p>
        </p:txBody>
      </p:sp>
      <p:grpSp>
        <p:nvGrpSpPr>
          <p:cNvPr id="139" name="Google Shape;139;p13"/>
          <p:cNvGrpSpPr/>
          <p:nvPr/>
        </p:nvGrpSpPr>
        <p:grpSpPr>
          <a:xfrm rot="10800000">
            <a:off x="1116441" y="2060886"/>
            <a:ext cx="9683531" cy="397310"/>
            <a:chOff x="2053223" y="1340247"/>
            <a:chExt cx="8085555" cy="338700"/>
          </a:xfrm>
        </p:grpSpPr>
        <p:sp>
          <p:nvSpPr>
            <p:cNvPr id="140" name="Google Shape;140;p13"/>
            <p:cNvSpPr/>
            <p:nvPr/>
          </p:nvSpPr>
          <p:spPr>
            <a:xfrm rot="-5400000">
              <a:off x="5980077" y="-2586608"/>
              <a:ext cx="231846" cy="8085555"/>
            </a:xfrm>
            <a:prstGeom prst="leftBracket">
              <a:avLst>
                <a:gd fmla="val 8333" name="adj"/>
              </a:avLst>
            </a:prstGeom>
            <a:noFill/>
            <a:ln cap="flat" cmpd="sng" w="38100">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13"/>
            <p:cNvSpPr/>
            <p:nvPr/>
          </p:nvSpPr>
          <p:spPr>
            <a:xfrm rot="10800000">
              <a:off x="6052492" y="1558092"/>
              <a:ext cx="187482" cy="120855"/>
            </a:xfrm>
            <a:prstGeom prst="triangle">
              <a:avLst>
                <a:gd fmla="val 50000" name="adj"/>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2" name="Google Shape;142;p13"/>
          <p:cNvSpPr txBox="1"/>
          <p:nvPr/>
        </p:nvSpPr>
        <p:spPr>
          <a:xfrm>
            <a:off x="5370806" y="2996862"/>
            <a:ext cx="19439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 Day Tour</a:t>
            </a:r>
            <a:endParaRPr b="0" i="0" sz="1400" u="none" cap="none" strike="noStrike">
              <a:solidFill>
                <a:srgbClr val="000000"/>
              </a:solidFill>
              <a:latin typeface="Arial"/>
              <a:ea typeface="Arial"/>
              <a:cs typeface="Arial"/>
              <a:sym typeface="Arial"/>
            </a:endParaRPr>
          </a:p>
        </p:txBody>
      </p:sp>
      <p:sp>
        <p:nvSpPr>
          <p:cNvPr id="143" name="Google Shape;143;p13"/>
          <p:cNvSpPr txBox="1"/>
          <p:nvPr>
            <p:ph type="title"/>
          </p:nvPr>
        </p:nvSpPr>
        <p:spPr>
          <a:xfrm>
            <a:off x="3232269" y="75846"/>
            <a:ext cx="5727462"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quot;templafy&quot;:{&quot;id&quot;:&quot;4f318804-6c61-4601-ba63-610ac32df555&quot;}}" id="144" name="Google Shape;144;p13" title="Form.Totaldays"/>
          <p:cNvSpPr/>
          <p:nvPr/>
        </p:nvSpPr>
        <p:spPr>
          <a:xfrm>
            <a:off x="4254236" y="2952909"/>
            <a:ext cx="1281404" cy="611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descr="{&quot;templafy&quot;:{&quot;id&quot;:&quot;47c91781-c2c5-4e36-bd0e-98c6a23566eb&quot;}}" id="145" name="Google Shape;145;p13" title="Form.StrDate"/>
          <p:cNvSpPr/>
          <p:nvPr/>
        </p:nvSpPr>
        <p:spPr>
          <a:xfrm>
            <a:off x="6764539" y="2458194"/>
            <a:ext cx="4209700" cy="38899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July 2, 2024</a:t>
            </a:r>
            <a:endParaRPr b="0" i="0" sz="1400" u="none" cap="none" strike="noStrike">
              <a:solidFill>
                <a:srgbClr val="000000"/>
              </a:solidFill>
              <a:latin typeface="Arial"/>
              <a:ea typeface="Arial"/>
              <a:cs typeface="Arial"/>
              <a:sym typeface="Arial"/>
            </a:endParaRPr>
          </a:p>
        </p:txBody>
      </p:sp>
      <p:sp>
        <p:nvSpPr>
          <p:cNvPr descr="{&quot;templafy&quot;:{&quot;id&quot;:&quot;fd039560-4333-4807-9776-e3dde150941c&quot;}}" id="146" name="Google Shape;146;p13" title="Form.StrDate"/>
          <p:cNvSpPr/>
          <p:nvPr/>
        </p:nvSpPr>
        <p:spPr>
          <a:xfrm>
            <a:off x="942173" y="2458194"/>
            <a:ext cx="4262507" cy="38899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June 17, 2024</a:t>
            </a:r>
            <a:endParaRPr b="0" i="0" sz="1400" u="none" cap="none" strike="noStrike">
              <a:solidFill>
                <a:srgbClr val="000000"/>
              </a:solidFill>
              <a:latin typeface="Arial"/>
              <a:ea typeface="Arial"/>
              <a:cs typeface="Arial"/>
              <a:sym typeface="Arial"/>
            </a:endParaRPr>
          </a:p>
        </p:txBody>
      </p:sp>
      <p:sp>
        <p:nvSpPr>
          <p:cNvPr descr="{&quot;templafy&quot;:{&quot;id&quot;:&quot;b785ef42-e79f-492a-897c-575a93f680f4&quot;}}" id="147" name="Google Shape;147;p13" title="Form.Totaldays"/>
          <p:cNvSpPr/>
          <p:nvPr/>
        </p:nvSpPr>
        <p:spPr>
          <a:xfrm>
            <a:off x="4261449" y="2952909"/>
            <a:ext cx="1281404" cy="611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descr="{&quot;templafy&quot;:{&quot;id&quot;:&quot;0fe9da19-7d86-424f-9d5c-ecfd4a3a81b3&quot;}}" id="148" name="Google Shape;148;p13" title="Form.RequestedDepDate"/>
          <p:cNvSpPr/>
          <p:nvPr/>
        </p:nvSpPr>
        <p:spPr>
          <a:xfrm>
            <a:off x="3879059" y="2468237"/>
            <a:ext cx="4262507" cy="38899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June 21-28</a:t>
            </a:r>
            <a:endParaRPr b="0" i="0" sz="1400" u="none" cap="none" strike="noStrike">
              <a:solidFill>
                <a:srgbClr val="000000"/>
              </a:solidFill>
              <a:latin typeface="Arial"/>
              <a:ea typeface="Arial"/>
              <a:cs typeface="Arial"/>
              <a:sym typeface="Arial"/>
            </a:endParaRPr>
          </a:p>
        </p:txBody>
      </p:sp>
      <p:sp>
        <p:nvSpPr>
          <p:cNvPr id="149" name="Google Shape;149;p13"/>
          <p:cNvSpPr txBox="1"/>
          <p:nvPr/>
        </p:nvSpPr>
        <p:spPr>
          <a:xfrm>
            <a:off x="2298058" y="4553705"/>
            <a:ext cx="7595885" cy="1499516"/>
          </a:xfrm>
          <a:prstGeom prst="rect">
            <a:avLst/>
          </a:prstGeom>
          <a:noFill/>
          <a:ln>
            <a:noFill/>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Our flexibility with these dates will help EF create the best on-the-ground experience for us</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We will receive our final date range 2-3 months before tour</a:t>
            </a:r>
            <a:endParaRPr b="0" i="0" sz="1400" u="none" cap="none" strike="noStrike">
              <a:solidFill>
                <a:schemeClr val="dk1"/>
              </a:solidFill>
              <a:latin typeface="Calibri"/>
              <a:ea typeface="Calibri"/>
              <a:cs typeface="Calibri"/>
              <a:sym typeface="Calibri"/>
            </a:endParaRPr>
          </a:p>
          <a:p>
            <a:pPr indent="0" lvl="0" marL="1143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Our group could be combined with another school, requesting similar dates and destinations, which will be a great opportunity to meet students from another part of the country</a:t>
            </a:r>
            <a:endParaRPr b="0" i="0" sz="1400" u="none" cap="none" strike="noStrike">
              <a:solidFill>
                <a:schemeClr val="dk1"/>
              </a:solidFill>
              <a:latin typeface="Calibri"/>
              <a:ea typeface="Calibri"/>
              <a:cs typeface="Calibri"/>
              <a:sym typeface="Calibri"/>
            </a:endParaRPr>
          </a:p>
        </p:txBody>
      </p:sp>
      <p:pic>
        <p:nvPicPr>
          <p:cNvPr descr="Airplane with solid fill" id="150" name="Google Shape;150;p13"/>
          <p:cNvPicPr preferRelativeResize="0"/>
          <p:nvPr/>
        </p:nvPicPr>
        <p:blipFill rotWithShape="1">
          <a:blip r:embed="rId2">
            <a:alphaModFix/>
          </a:blip>
          <a:srcRect b="0" l="0" r="0" t="0"/>
          <a:stretch/>
        </p:blipFill>
        <p:spPr>
          <a:xfrm rot="4433612">
            <a:off x="2153134" y="4596662"/>
            <a:ext cx="360730" cy="360730"/>
          </a:xfrm>
          <a:prstGeom prst="rect">
            <a:avLst/>
          </a:prstGeom>
          <a:noFill/>
          <a:ln>
            <a:noFill/>
          </a:ln>
        </p:spPr>
      </p:pic>
      <p:pic>
        <p:nvPicPr>
          <p:cNvPr descr="Airplane with solid fill" id="151" name="Google Shape;151;p13"/>
          <p:cNvPicPr preferRelativeResize="0"/>
          <p:nvPr/>
        </p:nvPicPr>
        <p:blipFill rotWithShape="1">
          <a:blip r:embed="rId2">
            <a:alphaModFix/>
          </a:blip>
          <a:srcRect b="0" l="0" r="0" t="0"/>
          <a:stretch/>
        </p:blipFill>
        <p:spPr>
          <a:xfrm rot="4433612">
            <a:off x="2153135" y="5013739"/>
            <a:ext cx="360730" cy="360730"/>
          </a:xfrm>
          <a:prstGeom prst="rect">
            <a:avLst/>
          </a:prstGeom>
          <a:noFill/>
          <a:ln>
            <a:noFill/>
          </a:ln>
        </p:spPr>
      </p:pic>
      <p:pic>
        <p:nvPicPr>
          <p:cNvPr descr="Airplane with solid fill" id="152" name="Google Shape;152;p13"/>
          <p:cNvPicPr preferRelativeResize="0"/>
          <p:nvPr/>
        </p:nvPicPr>
        <p:blipFill rotWithShape="1">
          <a:blip r:embed="rId2">
            <a:alphaModFix/>
          </a:blip>
          <a:srcRect b="0" l="0" r="0" t="0"/>
          <a:stretch/>
        </p:blipFill>
        <p:spPr>
          <a:xfrm rot="4433612">
            <a:off x="2153135" y="5439586"/>
            <a:ext cx="360730" cy="3607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s Included">
  <p:cSld name="What's Included">
    <p:spTree>
      <p:nvGrpSpPr>
        <p:cNvPr id="153" name="Shape 153"/>
        <p:cNvGrpSpPr/>
        <p:nvPr/>
      </p:nvGrpSpPr>
      <p:grpSpPr>
        <a:xfrm>
          <a:off x="0" y="0"/>
          <a:ext cx="0" cy="0"/>
          <a:chOff x="0" y="0"/>
          <a:chExt cx="0" cy="0"/>
        </a:xfrm>
      </p:grpSpPr>
      <p:sp>
        <p:nvSpPr>
          <p:cNvPr id="154" name="Google Shape;154;p14"/>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5" name="Google Shape;155;p14"/>
          <p:cNvCxnSpPr/>
          <p:nvPr/>
        </p:nvCxnSpPr>
        <p:spPr>
          <a:xfrm>
            <a:off x="1091738" y="961272"/>
            <a:ext cx="10008524" cy="0"/>
          </a:xfrm>
          <a:prstGeom prst="straightConnector1">
            <a:avLst/>
          </a:prstGeom>
          <a:noFill/>
          <a:ln cap="flat" cmpd="sng" w="19050">
            <a:solidFill>
              <a:schemeClr val="lt1"/>
            </a:solidFill>
            <a:prstDash val="solid"/>
            <a:miter lim="800000"/>
            <a:headEnd len="sm" w="sm" type="none"/>
            <a:tailEnd len="sm" w="sm" type="none"/>
          </a:ln>
        </p:spPr>
      </p:cxnSp>
      <p:sp>
        <p:nvSpPr>
          <p:cNvPr id="156" name="Google Shape;156;p14"/>
          <p:cNvSpPr txBox="1"/>
          <p:nvPr>
            <p:ph type="title"/>
          </p:nvPr>
        </p:nvSpPr>
        <p:spPr>
          <a:xfrm>
            <a:off x="793377" y="75846"/>
            <a:ext cx="10605247"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4"/>
          <p:cNvSpPr txBox="1"/>
          <p:nvPr/>
        </p:nvSpPr>
        <p:spPr>
          <a:xfrm>
            <a:off x="657459" y="315432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Round-trip airfare </a:t>
            </a:r>
            <a:r>
              <a:rPr b="0" i="0" lang="en-US" sz="1800" u="none" cap="none" strike="noStrike">
                <a:solidFill>
                  <a:schemeClr val="dk1"/>
                </a:solidFill>
                <a:latin typeface="Arial"/>
                <a:ea typeface="Arial"/>
                <a:cs typeface="Arial"/>
                <a:sym typeface="Arial"/>
              </a:rPr>
              <a:t>on major airline carriers</a:t>
            </a:r>
            <a:endParaRPr b="0" i="0" sz="1400" u="none" cap="none" strike="noStrike">
              <a:solidFill>
                <a:srgbClr val="000000"/>
              </a:solidFill>
              <a:latin typeface="Arial"/>
              <a:ea typeface="Arial"/>
              <a:cs typeface="Arial"/>
              <a:sym typeface="Arial"/>
            </a:endParaRPr>
          </a:p>
        </p:txBody>
      </p:sp>
      <p:grpSp>
        <p:nvGrpSpPr>
          <p:cNvPr id="158" name="Google Shape;158;p14"/>
          <p:cNvGrpSpPr/>
          <p:nvPr/>
        </p:nvGrpSpPr>
        <p:grpSpPr>
          <a:xfrm>
            <a:off x="1323850" y="1923437"/>
            <a:ext cx="1220009" cy="1133906"/>
            <a:chOff x="1015191" y="1895621"/>
            <a:chExt cx="1627191" cy="1533379"/>
          </a:xfrm>
        </p:grpSpPr>
        <p:sp>
          <p:nvSpPr>
            <p:cNvPr id="159" name="Google Shape;159;p14"/>
            <p:cNvSpPr/>
            <p:nvPr/>
          </p:nvSpPr>
          <p:spPr>
            <a:xfrm>
              <a:off x="1015191" y="1895621"/>
              <a:ext cx="1627191" cy="153337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0" name="Google Shape;160;p14"/>
            <p:cNvPicPr preferRelativeResize="0"/>
            <p:nvPr/>
          </p:nvPicPr>
          <p:blipFill rotWithShape="1">
            <a:blip r:embed="rId2">
              <a:alphaModFix/>
            </a:blip>
            <a:srcRect b="0" l="0" r="0" t="0"/>
            <a:stretch/>
          </p:blipFill>
          <p:spPr>
            <a:xfrm rot="-389315">
              <a:off x="1366656" y="2256252"/>
              <a:ext cx="883255" cy="880967"/>
            </a:xfrm>
            <a:prstGeom prst="rect">
              <a:avLst/>
            </a:prstGeom>
            <a:noFill/>
            <a:ln>
              <a:noFill/>
            </a:ln>
          </p:spPr>
        </p:pic>
      </p:grpSp>
      <p:grpSp>
        <p:nvGrpSpPr>
          <p:cNvPr id="161" name="Google Shape;161;p14"/>
          <p:cNvGrpSpPr/>
          <p:nvPr/>
        </p:nvGrpSpPr>
        <p:grpSpPr>
          <a:xfrm>
            <a:off x="6678542" y="1875491"/>
            <a:ext cx="1220009" cy="1133906"/>
            <a:chOff x="6369885" y="1895621"/>
            <a:chExt cx="1627191" cy="1533379"/>
          </a:xfrm>
        </p:grpSpPr>
        <p:sp>
          <p:nvSpPr>
            <p:cNvPr id="162" name="Google Shape;162;p14"/>
            <p:cNvSpPr/>
            <p:nvPr/>
          </p:nvSpPr>
          <p:spPr>
            <a:xfrm>
              <a:off x="6369885" y="1895621"/>
              <a:ext cx="1627191" cy="153337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p14"/>
            <p:cNvPicPr preferRelativeResize="0"/>
            <p:nvPr/>
          </p:nvPicPr>
          <p:blipFill rotWithShape="1">
            <a:blip r:embed="rId3">
              <a:alphaModFix/>
            </a:blip>
            <a:srcRect b="0" l="0" r="0" t="0"/>
            <a:stretch/>
          </p:blipFill>
          <p:spPr>
            <a:xfrm>
              <a:off x="6757427" y="2287336"/>
              <a:ext cx="847281" cy="742192"/>
            </a:xfrm>
            <a:prstGeom prst="rect">
              <a:avLst/>
            </a:prstGeom>
            <a:noFill/>
            <a:ln>
              <a:noFill/>
            </a:ln>
          </p:spPr>
        </p:pic>
      </p:grpSp>
      <p:grpSp>
        <p:nvGrpSpPr>
          <p:cNvPr id="164" name="Google Shape;164;p14"/>
          <p:cNvGrpSpPr/>
          <p:nvPr/>
        </p:nvGrpSpPr>
        <p:grpSpPr>
          <a:xfrm>
            <a:off x="4001196" y="1923437"/>
            <a:ext cx="1220009" cy="1133906"/>
            <a:chOff x="3692537" y="1943567"/>
            <a:chExt cx="1220009" cy="1133906"/>
          </a:xfrm>
        </p:grpSpPr>
        <p:sp>
          <p:nvSpPr>
            <p:cNvPr id="165" name="Google Shape;165;p14"/>
            <p:cNvSpPr/>
            <p:nvPr/>
          </p:nvSpPr>
          <p:spPr>
            <a:xfrm>
              <a:off x="3692537" y="1943567"/>
              <a:ext cx="1220009" cy="1133906"/>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6" name="Google Shape;166;p14"/>
            <p:cNvPicPr preferRelativeResize="0"/>
            <p:nvPr/>
          </p:nvPicPr>
          <p:blipFill rotWithShape="1">
            <a:blip r:embed="rId4">
              <a:alphaModFix/>
            </a:blip>
            <a:srcRect b="0" l="0" r="0" t="0"/>
            <a:stretch/>
          </p:blipFill>
          <p:spPr>
            <a:xfrm>
              <a:off x="3962324" y="2210744"/>
              <a:ext cx="750310" cy="581701"/>
            </a:xfrm>
            <a:prstGeom prst="rect">
              <a:avLst/>
            </a:prstGeom>
            <a:noFill/>
            <a:ln>
              <a:noFill/>
            </a:ln>
          </p:spPr>
        </p:pic>
      </p:grpSp>
      <p:grpSp>
        <p:nvGrpSpPr>
          <p:cNvPr id="167" name="Google Shape;167;p14"/>
          <p:cNvGrpSpPr/>
          <p:nvPr/>
        </p:nvGrpSpPr>
        <p:grpSpPr>
          <a:xfrm>
            <a:off x="9371265" y="1923437"/>
            <a:ext cx="1220009" cy="1133906"/>
            <a:chOff x="9062606" y="1943567"/>
            <a:chExt cx="1220009" cy="1133906"/>
          </a:xfrm>
        </p:grpSpPr>
        <p:sp>
          <p:nvSpPr>
            <p:cNvPr id="168" name="Google Shape;168;p14"/>
            <p:cNvSpPr/>
            <p:nvPr/>
          </p:nvSpPr>
          <p:spPr>
            <a:xfrm>
              <a:off x="9062606" y="1943567"/>
              <a:ext cx="1220009" cy="1133906"/>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ser with solid fill" id="169" name="Google Shape;169;p14"/>
            <p:cNvPicPr preferRelativeResize="0"/>
            <p:nvPr/>
          </p:nvPicPr>
          <p:blipFill rotWithShape="1">
            <a:blip r:embed="rId5">
              <a:alphaModFix/>
            </a:blip>
            <a:srcRect b="0" l="0" r="0" t="0"/>
            <a:stretch/>
          </p:blipFill>
          <p:spPr>
            <a:xfrm>
              <a:off x="9241594" y="2024813"/>
              <a:ext cx="872225" cy="872225"/>
            </a:xfrm>
            <a:prstGeom prst="rect">
              <a:avLst/>
            </a:prstGeom>
            <a:noFill/>
            <a:ln>
              <a:noFill/>
            </a:ln>
          </p:spPr>
        </p:pic>
        <p:sp>
          <p:nvSpPr>
            <p:cNvPr id="170" name="Google Shape;170;p14"/>
            <p:cNvSpPr txBox="1"/>
            <p:nvPr/>
          </p:nvSpPr>
          <p:spPr>
            <a:xfrm>
              <a:off x="9378372" y="2465762"/>
              <a:ext cx="5884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chemeClr val="lt1"/>
                  </a:solidFill>
                  <a:latin typeface="Arial Black"/>
                  <a:ea typeface="Arial Black"/>
                  <a:cs typeface="Arial Black"/>
                  <a:sym typeface="Arial Black"/>
                </a:rPr>
                <a:t>EF</a:t>
              </a:r>
              <a:endParaRPr b="0" i="0" sz="1400" u="none" cap="none" strike="noStrike">
                <a:solidFill>
                  <a:srgbClr val="000000"/>
                </a:solidFill>
                <a:latin typeface="Arial"/>
                <a:ea typeface="Arial"/>
                <a:cs typeface="Arial"/>
                <a:sym typeface="Arial"/>
              </a:endParaRPr>
            </a:p>
          </p:txBody>
        </p:sp>
      </p:grpSp>
      <p:grpSp>
        <p:nvGrpSpPr>
          <p:cNvPr id="171" name="Google Shape;171;p14"/>
          <p:cNvGrpSpPr/>
          <p:nvPr/>
        </p:nvGrpSpPr>
        <p:grpSpPr>
          <a:xfrm>
            <a:off x="1323850" y="4338505"/>
            <a:ext cx="1220010" cy="1133907"/>
            <a:chOff x="1015191" y="4358635"/>
            <a:chExt cx="1220010" cy="1133907"/>
          </a:xfrm>
        </p:grpSpPr>
        <p:sp>
          <p:nvSpPr>
            <p:cNvPr id="172" name="Google Shape;172;p14"/>
            <p:cNvSpPr/>
            <p:nvPr/>
          </p:nvSpPr>
          <p:spPr>
            <a:xfrm>
              <a:off x="1015191" y="4358635"/>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us with solid fill" id="173" name="Google Shape;173;p14"/>
            <p:cNvPicPr preferRelativeResize="0"/>
            <p:nvPr/>
          </p:nvPicPr>
          <p:blipFill rotWithShape="1">
            <a:blip r:embed="rId6">
              <a:alphaModFix/>
            </a:blip>
            <a:srcRect b="0" l="0" r="0" t="0"/>
            <a:stretch/>
          </p:blipFill>
          <p:spPr>
            <a:xfrm>
              <a:off x="1214582" y="4530161"/>
              <a:ext cx="837898" cy="837898"/>
            </a:xfrm>
            <a:prstGeom prst="rect">
              <a:avLst/>
            </a:prstGeom>
            <a:noFill/>
            <a:ln>
              <a:noFill/>
            </a:ln>
          </p:spPr>
        </p:pic>
      </p:grpSp>
      <p:grpSp>
        <p:nvGrpSpPr>
          <p:cNvPr id="174" name="Google Shape;174;p14"/>
          <p:cNvGrpSpPr/>
          <p:nvPr/>
        </p:nvGrpSpPr>
        <p:grpSpPr>
          <a:xfrm>
            <a:off x="9371264" y="4342920"/>
            <a:ext cx="1220010" cy="1133907"/>
            <a:chOff x="9062605" y="4363050"/>
            <a:chExt cx="1220010" cy="1133907"/>
          </a:xfrm>
        </p:grpSpPr>
        <p:sp>
          <p:nvSpPr>
            <p:cNvPr id="175" name="Google Shape;175;p14"/>
            <p:cNvSpPr/>
            <p:nvPr/>
          </p:nvSpPr>
          <p:spPr>
            <a:xfrm>
              <a:off x="9062605" y="4363050"/>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icket with solid fill" id="176" name="Google Shape;176;p14"/>
            <p:cNvPicPr preferRelativeResize="0"/>
            <p:nvPr/>
          </p:nvPicPr>
          <p:blipFill rotWithShape="1">
            <a:blip r:embed="rId7">
              <a:alphaModFix/>
            </a:blip>
            <a:srcRect b="0" l="0" r="0" t="0"/>
            <a:stretch/>
          </p:blipFill>
          <p:spPr>
            <a:xfrm>
              <a:off x="9280949" y="4530161"/>
              <a:ext cx="783321" cy="783321"/>
            </a:xfrm>
            <a:prstGeom prst="rect">
              <a:avLst/>
            </a:prstGeom>
            <a:noFill/>
            <a:ln>
              <a:noFill/>
            </a:ln>
          </p:spPr>
        </p:pic>
      </p:grpSp>
      <p:grpSp>
        <p:nvGrpSpPr>
          <p:cNvPr id="177" name="Google Shape;177;p14"/>
          <p:cNvGrpSpPr/>
          <p:nvPr/>
        </p:nvGrpSpPr>
        <p:grpSpPr>
          <a:xfrm>
            <a:off x="4001195" y="4307584"/>
            <a:ext cx="1220010" cy="1133907"/>
            <a:chOff x="3692536" y="4327714"/>
            <a:chExt cx="1220010" cy="1133907"/>
          </a:xfrm>
        </p:grpSpPr>
        <p:sp>
          <p:nvSpPr>
            <p:cNvPr id="178" name="Google Shape;178;p14"/>
            <p:cNvSpPr/>
            <p:nvPr/>
          </p:nvSpPr>
          <p:spPr>
            <a:xfrm>
              <a:off x="3692536" y="4327714"/>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sers with solid fill" id="179" name="Google Shape;179;p14"/>
            <p:cNvPicPr preferRelativeResize="0"/>
            <p:nvPr/>
          </p:nvPicPr>
          <p:blipFill rotWithShape="1">
            <a:blip r:embed="rId8">
              <a:alphaModFix/>
            </a:blip>
            <a:srcRect b="0" l="0" r="0" t="0"/>
            <a:stretch/>
          </p:blipFill>
          <p:spPr>
            <a:xfrm>
              <a:off x="3887635" y="4458831"/>
              <a:ext cx="823030" cy="918852"/>
            </a:xfrm>
            <a:prstGeom prst="rect">
              <a:avLst/>
            </a:prstGeom>
            <a:noFill/>
            <a:ln>
              <a:noFill/>
            </a:ln>
          </p:spPr>
        </p:pic>
      </p:grpSp>
      <p:grpSp>
        <p:nvGrpSpPr>
          <p:cNvPr id="180" name="Google Shape;180;p14"/>
          <p:cNvGrpSpPr/>
          <p:nvPr/>
        </p:nvGrpSpPr>
        <p:grpSpPr>
          <a:xfrm>
            <a:off x="6696000" y="4331173"/>
            <a:ext cx="1220010" cy="1133907"/>
            <a:chOff x="6696000" y="4331173"/>
            <a:chExt cx="1220010" cy="1133907"/>
          </a:xfrm>
        </p:grpSpPr>
        <p:sp>
          <p:nvSpPr>
            <p:cNvPr id="181" name="Google Shape;181;p14"/>
            <p:cNvSpPr/>
            <p:nvPr/>
          </p:nvSpPr>
          <p:spPr>
            <a:xfrm>
              <a:off x="6696000" y="4331173"/>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amera with solid fill" id="182" name="Google Shape;182;p14"/>
            <p:cNvPicPr preferRelativeResize="0"/>
            <p:nvPr/>
          </p:nvPicPr>
          <p:blipFill rotWithShape="1">
            <a:blip r:embed="rId9">
              <a:alphaModFix/>
            </a:blip>
            <a:srcRect b="0" l="0" r="0" t="0"/>
            <a:stretch/>
          </p:blipFill>
          <p:spPr>
            <a:xfrm>
              <a:off x="6923194" y="4524004"/>
              <a:ext cx="765621" cy="748244"/>
            </a:xfrm>
            <a:prstGeom prst="rect">
              <a:avLst/>
            </a:prstGeom>
            <a:noFill/>
            <a:ln>
              <a:noFill/>
            </a:ln>
          </p:spPr>
        </p:pic>
      </p:grpSp>
      <p:sp>
        <p:nvSpPr>
          <p:cNvPr id="183" name="Google Shape;183;p14"/>
          <p:cNvSpPr txBox="1"/>
          <p:nvPr/>
        </p:nvSpPr>
        <p:spPr>
          <a:xfrm>
            <a:off x="3367791" y="315432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Hotel stays </a:t>
            </a:r>
            <a:r>
              <a:rPr b="0" i="0" lang="en-US" sz="1800" u="none" cap="none" strike="noStrike">
                <a:solidFill>
                  <a:schemeClr val="dk1"/>
                </a:solidFill>
                <a:latin typeface="Arial"/>
                <a:ea typeface="Arial"/>
                <a:cs typeface="Arial"/>
                <a:sym typeface="Arial"/>
              </a:rPr>
              <a:t>at quality, clean accommodations</a:t>
            </a:r>
            <a:endParaRPr b="0" i="0" sz="1400" u="none" cap="none" strike="noStrike">
              <a:solidFill>
                <a:srgbClr val="000000"/>
              </a:solidFill>
              <a:latin typeface="Arial"/>
              <a:ea typeface="Arial"/>
              <a:cs typeface="Arial"/>
              <a:sym typeface="Arial"/>
            </a:endParaRPr>
          </a:p>
        </p:txBody>
      </p:sp>
      <p:sp>
        <p:nvSpPr>
          <p:cNvPr id="184" name="Google Shape;184;p14"/>
          <p:cNvSpPr txBox="1"/>
          <p:nvPr/>
        </p:nvSpPr>
        <p:spPr>
          <a:xfrm>
            <a:off x="8788454" y="3156199"/>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Tour Director </a:t>
            </a:r>
            <a:r>
              <a:rPr b="0" i="0" lang="en-US" sz="1800" u="none" cap="none" strike="noStrike">
                <a:solidFill>
                  <a:schemeClr val="dk1"/>
                </a:solidFill>
                <a:latin typeface="Arial"/>
                <a:ea typeface="Arial"/>
                <a:cs typeface="Arial"/>
                <a:sym typeface="Arial"/>
              </a:rPr>
              <a:t>who will be with us 24/7</a:t>
            </a:r>
            <a:endParaRPr b="0" i="0" sz="1400" u="none" cap="none" strike="noStrike">
              <a:solidFill>
                <a:srgbClr val="000000"/>
              </a:solidFill>
              <a:latin typeface="Arial"/>
              <a:ea typeface="Arial"/>
              <a:cs typeface="Arial"/>
              <a:sym typeface="Arial"/>
            </a:endParaRPr>
          </a:p>
        </p:txBody>
      </p:sp>
      <p:sp>
        <p:nvSpPr>
          <p:cNvPr id="185" name="Google Shape;185;p14"/>
          <p:cNvSpPr txBox="1"/>
          <p:nvPr/>
        </p:nvSpPr>
        <p:spPr>
          <a:xfrm>
            <a:off x="561575" y="5566542"/>
            <a:ext cx="271381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Transportation </a:t>
            </a:r>
            <a:r>
              <a:rPr b="0" i="0" lang="en-US" sz="1800" u="none" cap="none" strike="noStrike">
                <a:solidFill>
                  <a:schemeClr val="dk1"/>
                </a:solidFill>
                <a:latin typeface="Arial"/>
                <a:ea typeface="Arial"/>
                <a:cs typeface="Arial"/>
                <a:sym typeface="Arial"/>
              </a:rPr>
              <a:t>on tour, including a comfortable motorcoach bus</a:t>
            </a:r>
            <a:endParaRPr b="0" i="0" sz="1400" u="none" cap="none" strike="noStrike">
              <a:solidFill>
                <a:srgbClr val="000000"/>
              </a:solidFill>
              <a:latin typeface="Arial"/>
              <a:ea typeface="Arial"/>
              <a:cs typeface="Arial"/>
              <a:sym typeface="Arial"/>
            </a:endParaRPr>
          </a:p>
        </p:txBody>
      </p:sp>
      <p:sp>
        <p:nvSpPr>
          <p:cNvPr id="186" name="Google Shape;186;p14"/>
          <p:cNvSpPr txBox="1"/>
          <p:nvPr/>
        </p:nvSpPr>
        <p:spPr>
          <a:xfrm>
            <a:off x="3289231" y="5566542"/>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Expert local guides </a:t>
            </a:r>
            <a:r>
              <a:rPr b="0" i="0" lang="en-US" sz="1800" u="none" cap="none" strike="noStrike">
                <a:solidFill>
                  <a:schemeClr val="dk1"/>
                </a:solidFill>
                <a:latin typeface="Arial"/>
                <a:ea typeface="Arial"/>
                <a:cs typeface="Arial"/>
                <a:sym typeface="Arial"/>
              </a:rPr>
              <a:t>providing cultural insight</a:t>
            </a:r>
            <a:endParaRPr b="0" i="0" sz="1400" u="none" cap="none" strike="noStrike">
              <a:solidFill>
                <a:srgbClr val="000000"/>
              </a:solidFill>
              <a:latin typeface="Arial"/>
              <a:ea typeface="Arial"/>
              <a:cs typeface="Arial"/>
              <a:sym typeface="Arial"/>
            </a:endParaRPr>
          </a:p>
        </p:txBody>
      </p:sp>
      <p:sp>
        <p:nvSpPr>
          <p:cNvPr id="187" name="Google Shape;187;p14"/>
          <p:cNvSpPr txBox="1"/>
          <p:nvPr/>
        </p:nvSpPr>
        <p:spPr>
          <a:xfrm>
            <a:off x="6078122" y="5566542"/>
            <a:ext cx="256552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Guided sightseeing </a:t>
            </a:r>
            <a:r>
              <a:rPr b="0" i="0" lang="en-US" sz="1800" u="none" cap="none" strike="noStrike">
                <a:solidFill>
                  <a:schemeClr val="dk1"/>
                </a:solidFill>
                <a:latin typeface="Arial"/>
                <a:ea typeface="Arial"/>
                <a:cs typeface="Arial"/>
                <a:sym typeface="Arial"/>
              </a:rPr>
              <a:t>of all our destination has to offer</a:t>
            </a:r>
            <a:endParaRPr b="0" i="0" sz="1400" u="none" cap="none" strike="noStrike">
              <a:solidFill>
                <a:srgbClr val="000000"/>
              </a:solidFill>
              <a:latin typeface="Arial"/>
              <a:ea typeface="Arial"/>
              <a:cs typeface="Arial"/>
              <a:sym typeface="Arial"/>
            </a:endParaRPr>
          </a:p>
        </p:txBody>
      </p:sp>
      <p:sp>
        <p:nvSpPr>
          <p:cNvPr id="188" name="Google Shape;188;p14"/>
          <p:cNvSpPr txBox="1"/>
          <p:nvPr/>
        </p:nvSpPr>
        <p:spPr>
          <a:xfrm>
            <a:off x="8756074" y="5562633"/>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Entrances </a:t>
            </a:r>
            <a:r>
              <a:rPr b="0" i="0" lang="en-US" sz="1800" u="none" cap="none" strike="noStrike">
                <a:solidFill>
                  <a:schemeClr val="dk1"/>
                </a:solidFill>
                <a:latin typeface="Arial"/>
                <a:ea typeface="Arial"/>
                <a:cs typeface="Arial"/>
                <a:sym typeface="Arial"/>
              </a:rPr>
              <a:t>to landmarks &amp; attractions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9" name="Shape 18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fety slide">
  <p:cSld name="Safety slide">
    <p:spTree>
      <p:nvGrpSpPr>
        <p:cNvPr id="190" name="Shape 190"/>
        <p:cNvGrpSpPr/>
        <p:nvPr/>
      </p:nvGrpSpPr>
      <p:grpSpPr>
        <a:xfrm>
          <a:off x="0" y="0"/>
          <a:ext cx="0" cy="0"/>
          <a:chOff x="0" y="0"/>
          <a:chExt cx="0" cy="0"/>
        </a:xfrm>
      </p:grpSpPr>
      <p:sp>
        <p:nvSpPr>
          <p:cNvPr id="191" name="Google Shape;191;p16"/>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16"/>
          <p:cNvSpPr txBox="1"/>
          <p:nvPr>
            <p:ph type="title"/>
          </p:nvPr>
        </p:nvSpPr>
        <p:spPr>
          <a:xfrm>
            <a:off x="2754161" y="-5008"/>
            <a:ext cx="6683679"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entury Gothic"/>
              <a:buNone/>
              <a:defRPr b="1" sz="5400">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3" name="Google Shape;193;p16"/>
          <p:cNvCxnSpPr/>
          <p:nvPr/>
        </p:nvCxnSpPr>
        <p:spPr>
          <a:xfrm>
            <a:off x="2941320" y="1072741"/>
            <a:ext cx="6309360"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Header slide">
  <p:cSld name="Blue Header slide">
    <p:spTree>
      <p:nvGrpSpPr>
        <p:cNvPr id="194" name="Shape 194"/>
        <p:cNvGrpSpPr/>
        <p:nvPr/>
      </p:nvGrpSpPr>
      <p:grpSpPr>
        <a:xfrm>
          <a:off x="0" y="0"/>
          <a:ext cx="0" cy="0"/>
          <a:chOff x="0" y="0"/>
          <a:chExt cx="0" cy="0"/>
        </a:xfrm>
      </p:grpSpPr>
      <p:sp>
        <p:nvSpPr>
          <p:cNvPr id="195" name="Google Shape;195;p17"/>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lide">
  <p:cSld name="Blank 2 slide">
    <p:spTree>
      <p:nvGrpSpPr>
        <p:cNvPr id="196" name="Shape 19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fety Partner slide">
  <p:cSld name="Safety Partner slide">
    <p:spTree>
      <p:nvGrpSpPr>
        <p:cNvPr id="197" name="Shape 197"/>
        <p:cNvGrpSpPr/>
        <p:nvPr/>
      </p:nvGrpSpPr>
      <p:grpSpPr>
        <a:xfrm>
          <a:off x="0" y="0"/>
          <a:ext cx="0" cy="0"/>
          <a:chOff x="0" y="0"/>
          <a:chExt cx="0" cy="0"/>
        </a:xfrm>
      </p:grpSpPr>
      <p:sp>
        <p:nvSpPr>
          <p:cNvPr id="198" name="Google Shape;198;p19"/>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19"/>
          <p:cNvSpPr txBox="1"/>
          <p:nvPr>
            <p:ph type="title"/>
          </p:nvPr>
        </p:nvSpPr>
        <p:spPr>
          <a:xfrm>
            <a:off x="2754161" y="-5008"/>
            <a:ext cx="6683679"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entury Gothic"/>
              <a:buNone/>
              <a:defRPr b="1" sz="5400">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00" name="Google Shape;200;p19"/>
          <p:cNvCxnSpPr/>
          <p:nvPr/>
        </p:nvCxnSpPr>
        <p:spPr>
          <a:xfrm>
            <a:off x="3020291" y="1069737"/>
            <a:ext cx="6151418" cy="0"/>
          </a:xfrm>
          <a:prstGeom prst="straightConnector1">
            <a:avLst/>
          </a:prstGeom>
          <a:noFill/>
          <a:ln cap="flat" cmpd="sng" w="19050">
            <a:solidFill>
              <a:schemeClr val="lt1"/>
            </a:solidFill>
            <a:prstDash val="solid"/>
            <a:miter lim="800000"/>
            <a:headEnd len="sm" w="sm" type="none"/>
            <a:tailEnd len="sm" w="sm" type="none"/>
          </a:ln>
        </p:spPr>
      </p:cxnSp>
      <p:sp>
        <p:nvSpPr>
          <p:cNvPr id="201" name="Google Shape;201;p19"/>
          <p:cNvSpPr txBox="1"/>
          <p:nvPr/>
        </p:nvSpPr>
        <p:spPr>
          <a:xfrm>
            <a:off x="2079809" y="2125217"/>
            <a:ext cx="3960553"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Tour Consultant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My consultant helps me, your Group Leader, every step of the way from planning our tour all the way until we depart</a:t>
            </a:r>
            <a:endParaRPr b="0" i="0" sz="1400" u="none" cap="none" strike="noStrike">
              <a:solidFill>
                <a:srgbClr val="000000"/>
              </a:solidFill>
              <a:latin typeface="Arial"/>
              <a:ea typeface="Arial"/>
              <a:cs typeface="Arial"/>
              <a:sym typeface="Arial"/>
            </a:endParaRPr>
          </a:p>
        </p:txBody>
      </p:sp>
      <p:sp>
        <p:nvSpPr>
          <p:cNvPr id="202" name="Google Shape;202;p19"/>
          <p:cNvSpPr txBox="1"/>
          <p:nvPr/>
        </p:nvSpPr>
        <p:spPr>
          <a:xfrm>
            <a:off x="7930446" y="2056014"/>
            <a:ext cx="4075759"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Traveler Support Team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This team works with all of you, parents and students, to answer any possible questions from payments to dietary needs and more, including all the what-ifs and how-tos</a:t>
            </a:r>
            <a:endParaRPr b="0" i="0" sz="1400" u="none" cap="none" strike="noStrike">
              <a:solidFill>
                <a:srgbClr val="000000"/>
              </a:solidFill>
              <a:latin typeface="Arial"/>
              <a:ea typeface="Arial"/>
              <a:cs typeface="Arial"/>
              <a:sym typeface="Arial"/>
            </a:endParaRPr>
          </a:p>
        </p:txBody>
      </p:sp>
      <p:sp>
        <p:nvSpPr>
          <p:cNvPr id="203" name="Google Shape;203;p19"/>
          <p:cNvSpPr txBox="1"/>
          <p:nvPr/>
        </p:nvSpPr>
        <p:spPr>
          <a:xfrm>
            <a:off x="7986488" y="4298292"/>
            <a:ext cx="364980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Group Leader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That’s me! I’ll be here to support all of you as well, along with my chaperone team</a:t>
            </a:r>
            <a:endParaRPr b="0" i="0" sz="1400" u="none" cap="none" strike="noStrike">
              <a:solidFill>
                <a:srgbClr val="000000"/>
              </a:solidFill>
              <a:latin typeface="Arial"/>
              <a:ea typeface="Arial"/>
              <a:cs typeface="Arial"/>
              <a:sym typeface="Arial"/>
            </a:endParaRPr>
          </a:p>
        </p:txBody>
      </p:sp>
      <p:sp>
        <p:nvSpPr>
          <p:cNvPr id="204" name="Google Shape;204;p19"/>
          <p:cNvSpPr/>
          <p:nvPr>
            <p:ph idx="2" type="pic"/>
          </p:nvPr>
        </p:nvSpPr>
        <p:spPr>
          <a:xfrm>
            <a:off x="6496934" y="4236011"/>
            <a:ext cx="1433512" cy="1446549"/>
          </a:xfrm>
          <a:prstGeom prst="ellipse">
            <a:avLst/>
          </a:prstGeom>
          <a:noFill/>
          <a:ln>
            <a:noFill/>
          </a:ln>
        </p:spPr>
      </p:sp>
      <p:sp>
        <p:nvSpPr>
          <p:cNvPr id="205" name="Google Shape;205;p19"/>
          <p:cNvSpPr/>
          <p:nvPr>
            <p:ph idx="3" type="pic"/>
          </p:nvPr>
        </p:nvSpPr>
        <p:spPr>
          <a:xfrm>
            <a:off x="6496934" y="2038362"/>
            <a:ext cx="1433512" cy="1446549"/>
          </a:xfrm>
          <a:prstGeom prst="ellipse">
            <a:avLst/>
          </a:prstGeom>
          <a:noFill/>
          <a:ln>
            <a:noFill/>
          </a:ln>
        </p:spPr>
      </p:sp>
      <p:sp>
        <p:nvSpPr>
          <p:cNvPr id="206" name="Google Shape;206;p19"/>
          <p:cNvSpPr/>
          <p:nvPr>
            <p:ph idx="4" type="pic"/>
          </p:nvPr>
        </p:nvSpPr>
        <p:spPr>
          <a:xfrm>
            <a:off x="503033" y="2110359"/>
            <a:ext cx="1433512" cy="1446549"/>
          </a:xfrm>
          <a:prstGeom prst="ellipse">
            <a:avLst/>
          </a:prstGeom>
          <a:noFill/>
          <a:ln>
            <a:noFill/>
          </a:ln>
        </p:spPr>
      </p:sp>
      <p:sp>
        <p:nvSpPr>
          <p:cNvPr id="207" name="Google Shape;207;p19"/>
          <p:cNvSpPr txBox="1"/>
          <p:nvPr/>
        </p:nvSpPr>
        <p:spPr>
          <a:xfrm>
            <a:off x="2040273" y="4236010"/>
            <a:ext cx="3880692"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Tour Director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Our Tour Director is our 24/7, bilingual guide who will be leading our tour, handling all of the logistics, and exposing us to local history and culture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TP Included slide">
  <p:cSld name="GTP Included slide">
    <p:spTree>
      <p:nvGrpSpPr>
        <p:cNvPr id="208" name="Shape 208"/>
        <p:cNvGrpSpPr/>
        <p:nvPr/>
      </p:nvGrpSpPr>
      <p:grpSpPr>
        <a:xfrm>
          <a:off x="0" y="0"/>
          <a:ext cx="0" cy="0"/>
          <a:chOff x="0" y="0"/>
          <a:chExt cx="0" cy="0"/>
        </a:xfrm>
      </p:grpSpPr>
      <p:sp>
        <p:nvSpPr>
          <p:cNvPr id="209" name="Google Shape;209;p20"/>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10" name="Google Shape;210;p20"/>
          <p:cNvCxnSpPr/>
          <p:nvPr/>
        </p:nvCxnSpPr>
        <p:spPr>
          <a:xfrm>
            <a:off x="3811509" y="961272"/>
            <a:ext cx="4360774" cy="0"/>
          </a:xfrm>
          <a:prstGeom prst="straightConnector1">
            <a:avLst/>
          </a:prstGeom>
          <a:noFill/>
          <a:ln cap="flat" cmpd="sng" w="19050">
            <a:solidFill>
              <a:schemeClr val="lt1"/>
            </a:solidFill>
            <a:prstDash val="solid"/>
            <a:miter lim="800000"/>
            <a:headEnd len="sm" w="sm" type="none"/>
            <a:tailEnd len="sm" w="sm" type="none"/>
          </a:ln>
        </p:spPr>
      </p:cxnSp>
      <p:sp>
        <p:nvSpPr>
          <p:cNvPr id="211" name="Google Shape;211;p20"/>
          <p:cNvSpPr txBox="1"/>
          <p:nvPr>
            <p:ph type="title"/>
          </p:nvPr>
        </p:nvSpPr>
        <p:spPr>
          <a:xfrm>
            <a:off x="2164775" y="75846"/>
            <a:ext cx="7862451"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0"/>
          <p:cNvSpPr txBox="1"/>
          <p:nvPr/>
        </p:nvSpPr>
        <p:spPr>
          <a:xfrm>
            <a:off x="697467" y="1506834"/>
            <a:ext cx="388787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For our group:</a:t>
            </a:r>
            <a:endParaRPr b="0" i="0" sz="1400" u="none" cap="none" strike="noStrike">
              <a:solidFill>
                <a:srgbClr val="000000"/>
              </a:solidFill>
              <a:latin typeface="Arial"/>
              <a:ea typeface="Arial"/>
              <a:cs typeface="Arial"/>
              <a:sym typeface="Arial"/>
            </a:endParaRPr>
          </a:p>
        </p:txBody>
      </p:sp>
      <p:sp>
        <p:nvSpPr>
          <p:cNvPr id="213" name="Google Shape;213;p20"/>
          <p:cNvSpPr txBox="1"/>
          <p:nvPr/>
        </p:nvSpPr>
        <p:spPr>
          <a:xfrm>
            <a:off x="5534242" y="1542469"/>
            <a:ext cx="473426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For each traveler:</a:t>
            </a:r>
            <a:endParaRPr b="0" i="0" sz="1400" u="none" cap="none" strike="noStrike">
              <a:solidFill>
                <a:srgbClr val="000000"/>
              </a:solidFill>
              <a:latin typeface="Arial"/>
              <a:ea typeface="Arial"/>
              <a:cs typeface="Arial"/>
              <a:sym typeface="Arial"/>
            </a:endParaRPr>
          </a:p>
        </p:txBody>
      </p:sp>
      <p:sp>
        <p:nvSpPr>
          <p:cNvPr id="214" name="Google Shape;214;p20"/>
          <p:cNvSpPr txBox="1"/>
          <p:nvPr/>
        </p:nvSpPr>
        <p:spPr>
          <a:xfrm>
            <a:off x="805676" y="5274303"/>
            <a:ext cx="367146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cap="none" strike="noStrike">
                <a:solidFill>
                  <a:schemeClr val="dk1"/>
                </a:solidFill>
                <a:latin typeface="Arial"/>
                <a:ea typeface="Arial"/>
                <a:cs typeface="Arial"/>
                <a:sym typeface="Arial"/>
              </a:rPr>
              <a:t>*We will provide more information about all these benefits after this info session.</a:t>
            </a:r>
            <a:endParaRPr b="0" i="0" sz="1400" u="none" cap="none" strike="noStrike">
              <a:solidFill>
                <a:srgbClr val="000000"/>
              </a:solidFill>
              <a:latin typeface="Arial"/>
              <a:ea typeface="Arial"/>
              <a:cs typeface="Arial"/>
              <a:sym typeface="Arial"/>
            </a:endParaRPr>
          </a:p>
        </p:txBody>
      </p:sp>
      <p:sp>
        <p:nvSpPr>
          <p:cNvPr id="215" name="Google Shape;215;p20"/>
          <p:cNvSpPr txBox="1"/>
          <p:nvPr/>
        </p:nvSpPr>
        <p:spPr>
          <a:xfrm>
            <a:off x="699795" y="2405138"/>
            <a:ext cx="3604198" cy="17214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Peace of Mind Program</a:t>
            </a:r>
            <a:endParaRPr b="1" i="0" sz="2000" u="none" cap="none" strike="noStrike">
              <a:solidFill>
                <a:srgbClr val="00B9FF"/>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This program provides our group with flexibility to change our trip during uncertain times and for unforeseen circumstances.</a:t>
            </a:r>
            <a:endParaRPr b="0" i="0" sz="1400" u="none" cap="none" strike="noStrike">
              <a:solidFill>
                <a:srgbClr val="000000"/>
              </a:solidFill>
              <a:latin typeface="Arial"/>
              <a:ea typeface="Arial"/>
              <a:cs typeface="Arial"/>
              <a:sym typeface="Arial"/>
            </a:endParaRPr>
          </a:p>
        </p:txBody>
      </p:sp>
      <p:sp>
        <p:nvSpPr>
          <p:cNvPr id="216" name="Google Shape;216;p20"/>
          <p:cNvSpPr txBox="1"/>
          <p:nvPr/>
        </p:nvSpPr>
        <p:spPr>
          <a:xfrm>
            <a:off x="5534242" y="2405138"/>
            <a:ext cx="6068144" cy="13500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Global Travel Protection (included)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Included for all travelers, this plan provides coverage for baggage and property, trip cancellation and interruption, and more.</a:t>
            </a:r>
            <a:endParaRPr b="0" i="0" sz="1400" u="none" cap="none" strike="noStrike">
              <a:solidFill>
                <a:srgbClr val="000000"/>
              </a:solidFill>
              <a:latin typeface="Arial"/>
              <a:ea typeface="Arial"/>
              <a:cs typeface="Arial"/>
              <a:sym typeface="Arial"/>
            </a:endParaRPr>
          </a:p>
        </p:txBody>
      </p:sp>
      <p:sp>
        <p:nvSpPr>
          <p:cNvPr id="217" name="Google Shape;217;p20"/>
          <p:cNvSpPr txBox="1"/>
          <p:nvPr/>
        </p:nvSpPr>
        <p:spPr>
          <a:xfrm>
            <a:off x="5534242" y="3794580"/>
            <a:ext cx="6221587" cy="12803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Global Travel Protection Plus (+$300)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Available to all travelers upon enrollment, this plan allows for cancellation for any reason up to 24 hours prior to departure.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p:cSld name="Video Slide">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0" r="0" t="0"/>
          <a:stretch/>
        </p:blipFill>
        <p:spPr>
          <a:xfrm>
            <a:off x="11235544" y="2545864"/>
            <a:ext cx="730288" cy="4070559"/>
          </a:xfrm>
          <a:prstGeom prst="rect">
            <a:avLst/>
          </a:prstGeom>
          <a:noFill/>
          <a:ln>
            <a:noFill/>
          </a:ln>
        </p:spPr>
      </p:pic>
      <p:pic>
        <p:nvPicPr>
          <p:cNvPr id="27" name="Google Shape;27;p3"/>
          <p:cNvPicPr preferRelativeResize="0"/>
          <p:nvPr/>
        </p:nvPicPr>
        <p:blipFill rotWithShape="1">
          <a:blip r:embed="rId3">
            <a:alphaModFix/>
          </a:blip>
          <a:srcRect b="0" l="0" r="0" t="0"/>
          <a:stretch/>
        </p:blipFill>
        <p:spPr>
          <a:xfrm>
            <a:off x="0" y="-1"/>
            <a:ext cx="1110402"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verything We Get slide">
  <p:cSld name="Everything We Get slide">
    <p:spTree>
      <p:nvGrpSpPr>
        <p:cNvPr id="218" name="Shape 218"/>
        <p:cNvGrpSpPr/>
        <p:nvPr/>
      </p:nvGrpSpPr>
      <p:grpSpPr>
        <a:xfrm>
          <a:off x="0" y="0"/>
          <a:ext cx="0" cy="0"/>
          <a:chOff x="0" y="0"/>
          <a:chExt cx="0" cy="0"/>
        </a:xfrm>
      </p:grpSpPr>
      <p:sp>
        <p:nvSpPr>
          <p:cNvPr id="219" name="Google Shape;219;p21"/>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0" name="Google Shape;220;p21"/>
          <p:cNvCxnSpPr/>
          <p:nvPr/>
        </p:nvCxnSpPr>
        <p:spPr>
          <a:xfrm>
            <a:off x="3811509" y="961272"/>
            <a:ext cx="4360774" cy="0"/>
          </a:xfrm>
          <a:prstGeom prst="straightConnector1">
            <a:avLst/>
          </a:prstGeom>
          <a:noFill/>
          <a:ln cap="flat" cmpd="sng" w="19050">
            <a:solidFill>
              <a:schemeClr val="lt1"/>
            </a:solidFill>
            <a:prstDash val="solid"/>
            <a:miter lim="800000"/>
            <a:headEnd len="sm" w="sm" type="none"/>
            <a:tailEnd len="sm" w="sm" type="none"/>
          </a:ln>
        </p:spPr>
      </p:cxnSp>
      <p:sp>
        <p:nvSpPr>
          <p:cNvPr id="221" name="Google Shape;221;p21"/>
          <p:cNvSpPr txBox="1"/>
          <p:nvPr/>
        </p:nvSpPr>
        <p:spPr>
          <a:xfrm>
            <a:off x="722114" y="220536"/>
            <a:ext cx="10747773" cy="742191"/>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000000"/>
              </a:buClr>
              <a:buSzPts val="5400"/>
              <a:buFont typeface="Arial"/>
              <a:buNone/>
            </a:pPr>
            <a:r>
              <a:rPr b="1" i="0" lang="en-US" sz="5400" u="none" cap="none" strike="noStrike">
                <a:solidFill>
                  <a:schemeClr val="lt1"/>
                </a:solidFill>
                <a:latin typeface="Century Gothic"/>
                <a:ea typeface="Century Gothic"/>
                <a:cs typeface="Century Gothic"/>
                <a:sym typeface="Century Gothic"/>
              </a:rPr>
              <a:t>Everything we get</a:t>
            </a:r>
            <a:endParaRPr b="0" i="0" sz="1800" u="none" cap="none" strike="noStrike">
              <a:solidFill>
                <a:schemeClr val="lt1"/>
              </a:solidFill>
              <a:latin typeface="Calibri"/>
              <a:ea typeface="Calibri"/>
              <a:cs typeface="Calibri"/>
              <a:sym typeface="Calibri"/>
            </a:endParaRPr>
          </a:p>
        </p:txBody>
      </p:sp>
      <p:sp>
        <p:nvSpPr>
          <p:cNvPr id="222" name="Google Shape;222;p21"/>
          <p:cNvSpPr/>
          <p:nvPr>
            <p:ph idx="2" type="pic"/>
          </p:nvPr>
        </p:nvSpPr>
        <p:spPr>
          <a:xfrm>
            <a:off x="498764" y="4214554"/>
            <a:ext cx="2202872" cy="2202872"/>
          </a:xfrm>
          <a:prstGeom prst="ellipse">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ce slide (dynamic) ">
  <p:cSld name="Price slide (dynamic) ">
    <p:spTree>
      <p:nvGrpSpPr>
        <p:cNvPr id="223" name="Shape 223"/>
        <p:cNvGrpSpPr/>
        <p:nvPr/>
      </p:nvGrpSpPr>
      <p:grpSpPr>
        <a:xfrm>
          <a:off x="0" y="0"/>
          <a:ext cx="0" cy="0"/>
          <a:chOff x="0" y="0"/>
          <a:chExt cx="0" cy="0"/>
        </a:xfrm>
      </p:grpSpPr>
      <p:grpSp>
        <p:nvGrpSpPr>
          <p:cNvPr id="224" name="Google Shape;224;p22"/>
          <p:cNvGrpSpPr/>
          <p:nvPr/>
        </p:nvGrpSpPr>
        <p:grpSpPr>
          <a:xfrm>
            <a:off x="8621390" y="2096429"/>
            <a:ext cx="2241395" cy="2999677"/>
            <a:chOff x="8621390" y="2096429"/>
            <a:chExt cx="2241395" cy="2999677"/>
          </a:xfrm>
        </p:grpSpPr>
        <p:sp>
          <p:nvSpPr>
            <p:cNvPr id="225" name="Google Shape;225;p22"/>
            <p:cNvSpPr/>
            <p:nvPr/>
          </p:nvSpPr>
          <p:spPr>
            <a:xfrm>
              <a:off x="8621390" y="2096429"/>
              <a:ext cx="2241395" cy="2999677"/>
            </a:xfrm>
            <a:prstGeom prst="rect">
              <a:avLst/>
            </a:prstGeom>
            <a:solidFill>
              <a:srgbClr val="FF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1"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p:txBody>
        </p:sp>
        <p:cxnSp>
          <p:nvCxnSpPr>
            <p:cNvPr id="226" name="Google Shape;226;p22"/>
            <p:cNvCxnSpPr/>
            <p:nvPr/>
          </p:nvCxnSpPr>
          <p:spPr>
            <a:xfrm>
              <a:off x="8621390" y="4128743"/>
              <a:ext cx="2241395" cy="0"/>
            </a:xfrm>
            <a:prstGeom prst="straightConnector1">
              <a:avLst/>
            </a:prstGeom>
            <a:solidFill>
              <a:srgbClr val="FF3399"/>
            </a:solidFill>
            <a:ln cap="flat" cmpd="sng" w="12700">
              <a:solidFill>
                <a:srgbClr val="93E3FF"/>
              </a:solidFill>
              <a:prstDash val="solid"/>
              <a:miter lim="800000"/>
              <a:headEnd len="sm" w="sm" type="none"/>
              <a:tailEnd len="sm" w="sm" type="none"/>
            </a:ln>
          </p:spPr>
        </p:cxnSp>
      </p:grpSp>
      <p:grpSp>
        <p:nvGrpSpPr>
          <p:cNvPr id="227" name="Google Shape;227;p22"/>
          <p:cNvGrpSpPr/>
          <p:nvPr/>
        </p:nvGrpSpPr>
        <p:grpSpPr>
          <a:xfrm>
            <a:off x="1233698" y="2052250"/>
            <a:ext cx="2301552" cy="3028271"/>
            <a:chOff x="1205698" y="1830671"/>
            <a:chExt cx="2301552" cy="3028271"/>
          </a:xfrm>
        </p:grpSpPr>
        <p:sp>
          <p:nvSpPr>
            <p:cNvPr id="228" name="Google Shape;228;p22"/>
            <p:cNvSpPr/>
            <p:nvPr/>
          </p:nvSpPr>
          <p:spPr>
            <a:xfrm>
              <a:off x="1205699" y="1830671"/>
              <a:ext cx="2301551" cy="3028271"/>
            </a:xfrm>
            <a:prstGeom prst="rect">
              <a:avLst/>
            </a:prstGeom>
            <a:solidFill>
              <a:srgbClr val="003C64"/>
            </a:solidFill>
            <a:ln cap="flat" cmpd="sng" w="12700">
              <a:solidFill>
                <a:schemeClr val="lt2"/>
              </a:solidFill>
              <a:prstDash val="solid"/>
              <a:miter lim="800000"/>
              <a:headEnd len="sm" w="sm" type="none"/>
              <a:tailEnd len="sm" w="sm" type="none"/>
            </a:ln>
            <a:effectLst>
              <a:outerShdw blurRad="50800" sx="101000" rotWithShape="0" algn="ctr" sy="101000">
                <a:srgbClr val="A5A5A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p:txBody>
        </p:sp>
        <p:cxnSp>
          <p:nvCxnSpPr>
            <p:cNvPr id="229" name="Google Shape;229;p22"/>
            <p:cNvCxnSpPr/>
            <p:nvPr/>
          </p:nvCxnSpPr>
          <p:spPr>
            <a:xfrm>
              <a:off x="1205698" y="3907164"/>
              <a:ext cx="2301551" cy="0"/>
            </a:xfrm>
            <a:prstGeom prst="straightConnector1">
              <a:avLst/>
            </a:prstGeom>
            <a:noFill/>
            <a:ln cap="flat" cmpd="sng" w="12700">
              <a:solidFill>
                <a:srgbClr val="93E3FF"/>
              </a:solidFill>
              <a:prstDash val="solid"/>
              <a:miter lim="800000"/>
              <a:headEnd len="sm" w="sm" type="none"/>
              <a:tailEnd len="sm" w="sm" type="none"/>
            </a:ln>
          </p:spPr>
        </p:cxnSp>
      </p:grpSp>
      <p:grpSp>
        <p:nvGrpSpPr>
          <p:cNvPr id="230" name="Google Shape;230;p22"/>
          <p:cNvGrpSpPr/>
          <p:nvPr/>
        </p:nvGrpSpPr>
        <p:grpSpPr>
          <a:xfrm>
            <a:off x="6156683" y="2064956"/>
            <a:ext cx="2301551" cy="3028271"/>
            <a:chOff x="6156683" y="2064956"/>
            <a:chExt cx="2301551" cy="3028271"/>
          </a:xfrm>
        </p:grpSpPr>
        <p:sp>
          <p:nvSpPr>
            <p:cNvPr id="231" name="Google Shape;231;p22"/>
            <p:cNvSpPr/>
            <p:nvPr/>
          </p:nvSpPr>
          <p:spPr>
            <a:xfrm>
              <a:off x="6156683" y="2064956"/>
              <a:ext cx="2301551" cy="3028271"/>
            </a:xfrm>
            <a:prstGeom prst="rect">
              <a:avLst/>
            </a:prstGeom>
            <a:solidFill>
              <a:srgbClr val="00AEEF"/>
            </a:solidFill>
            <a:ln cap="flat" cmpd="sng" w="12700">
              <a:solidFill>
                <a:schemeClr val="lt2"/>
              </a:solidFill>
              <a:prstDash val="solid"/>
              <a:miter lim="800000"/>
              <a:headEnd len="sm" w="sm" type="none"/>
              <a:tailEnd len="sm" w="sm" type="none"/>
            </a:ln>
            <a:effectLst>
              <a:outerShdw blurRad="50800" sx="101000" rotWithShape="0" algn="ctr" sy="101000">
                <a:srgbClr val="A5A5A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for adults</a:t>
              </a:r>
              <a:endParaRPr b="0" i="0" sz="1400" u="none" cap="none" strike="noStrike">
                <a:solidFill>
                  <a:schemeClr val="lt1"/>
                </a:solidFill>
                <a:latin typeface="Arial"/>
                <a:ea typeface="Arial"/>
                <a:cs typeface="Arial"/>
                <a:sym typeface="Arial"/>
              </a:endParaRPr>
            </a:p>
          </p:txBody>
        </p:sp>
        <p:cxnSp>
          <p:nvCxnSpPr>
            <p:cNvPr id="232" name="Google Shape;232;p22"/>
            <p:cNvCxnSpPr/>
            <p:nvPr/>
          </p:nvCxnSpPr>
          <p:spPr>
            <a:xfrm>
              <a:off x="6156683" y="4132282"/>
              <a:ext cx="2301551" cy="0"/>
            </a:xfrm>
            <a:prstGeom prst="straightConnector1">
              <a:avLst/>
            </a:prstGeom>
            <a:noFill/>
            <a:ln cap="flat" cmpd="sng" w="12700">
              <a:solidFill>
                <a:srgbClr val="93E3FF"/>
              </a:solidFill>
              <a:prstDash val="solid"/>
              <a:miter lim="800000"/>
              <a:headEnd len="sm" w="sm" type="none"/>
              <a:tailEnd len="sm" w="sm" type="none"/>
            </a:ln>
          </p:spPr>
        </p:cxnSp>
      </p:grpSp>
      <p:sp>
        <p:nvSpPr>
          <p:cNvPr descr="{&quot;templafy&quot;:{&quot;id&quot;:&quot;6518f13f-8e3d-4740-945e-8cb14b33bb67&quot;}}" id="233" name="Google Shape;233;p22" title="Form.Monthly_paymentt"/>
          <p:cNvSpPr/>
          <p:nvPr/>
        </p:nvSpPr>
        <p:spPr>
          <a:xfrm>
            <a:off x="3677849" y="2454068"/>
            <a:ext cx="2301551" cy="5826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sp>
        <p:nvSpPr>
          <p:cNvPr descr="{&quot;templafy&quot;:{&quot;id&quot;:&quot;e5922edd-6fe0-4677-a7e4-d1ef81d05bf4&quot;}}" id="234" name="Google Shape;234;p22" title="Form.Payin_fulll"/>
          <p:cNvSpPr/>
          <p:nvPr/>
        </p:nvSpPr>
        <p:spPr>
          <a:xfrm>
            <a:off x="6164615" y="2454068"/>
            <a:ext cx="2301551" cy="5826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grpSp>
        <p:nvGrpSpPr>
          <p:cNvPr id="235" name="Google Shape;235;p22"/>
          <p:cNvGrpSpPr/>
          <p:nvPr/>
        </p:nvGrpSpPr>
        <p:grpSpPr>
          <a:xfrm>
            <a:off x="3677850" y="2064957"/>
            <a:ext cx="2301551" cy="3028268"/>
            <a:chOff x="3677850" y="2064957"/>
            <a:chExt cx="2301551" cy="3028268"/>
          </a:xfrm>
        </p:grpSpPr>
        <p:sp>
          <p:nvSpPr>
            <p:cNvPr id="236" name="Google Shape;236;p22"/>
            <p:cNvSpPr/>
            <p:nvPr/>
          </p:nvSpPr>
          <p:spPr>
            <a:xfrm>
              <a:off x="3677850" y="2064957"/>
              <a:ext cx="2301551" cy="3028268"/>
            </a:xfrm>
            <a:prstGeom prst="rect">
              <a:avLst/>
            </a:prstGeom>
            <a:solidFill>
              <a:srgbClr val="0083CC"/>
            </a:solidFill>
            <a:ln cap="flat" cmpd="sng" w="12700">
              <a:solidFill>
                <a:schemeClr val="lt2"/>
              </a:solidFill>
              <a:prstDash val="solid"/>
              <a:miter lim="800000"/>
              <a:headEnd len="sm" w="sm" type="none"/>
              <a:tailEnd len="sm" w="sm" type="none"/>
            </a:ln>
            <a:effectLst>
              <a:outerShdw blurRad="50800" sx="101000" rotWithShape="0" algn="ctr" sy="101000">
                <a:srgbClr val="A5A5A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p:txBody>
        </p:sp>
        <p:cxnSp>
          <p:nvCxnSpPr>
            <p:cNvPr id="237" name="Google Shape;237;p22"/>
            <p:cNvCxnSpPr/>
            <p:nvPr/>
          </p:nvCxnSpPr>
          <p:spPr>
            <a:xfrm>
              <a:off x="3677850" y="4132281"/>
              <a:ext cx="2301551" cy="0"/>
            </a:xfrm>
            <a:prstGeom prst="straightConnector1">
              <a:avLst/>
            </a:prstGeom>
            <a:noFill/>
            <a:ln cap="flat" cmpd="sng" w="12700">
              <a:solidFill>
                <a:srgbClr val="93E3FF"/>
              </a:solidFill>
              <a:prstDash val="solid"/>
              <a:miter lim="800000"/>
              <a:headEnd len="sm" w="sm" type="none"/>
              <a:tailEnd len="sm" w="sm" type="none"/>
            </a:ln>
          </p:spPr>
        </p:cxnSp>
      </p:grpSp>
      <p:sp>
        <p:nvSpPr>
          <p:cNvPr descr="{&quot;templafy&quot;:{&quot;id&quot;:&quot;429e6f12-de68-4fde-be12-ea0014455940&quot;}}" id="238" name="Google Shape;238;p22" title="Form.Monthly_timess"/>
          <p:cNvSpPr/>
          <p:nvPr/>
        </p:nvSpPr>
        <p:spPr>
          <a:xfrm>
            <a:off x="3677848" y="4189183"/>
            <a:ext cx="2301551" cy="58267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39" name="Google Shape;239;p22"/>
          <p:cNvSpPr txBox="1"/>
          <p:nvPr/>
        </p:nvSpPr>
        <p:spPr>
          <a:xfrm>
            <a:off x="790728" y="150717"/>
            <a:ext cx="10747773" cy="1746632"/>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5400"/>
              <a:buFont typeface="Arial"/>
              <a:buNone/>
            </a:pPr>
            <a:r>
              <a:rPr b="1" i="0" lang="en-US" sz="5400" u="none" cap="none" strike="noStrike">
                <a:solidFill>
                  <a:schemeClr val="dk1"/>
                </a:solidFill>
                <a:latin typeface="Century Gothic"/>
                <a:ea typeface="Century Gothic"/>
                <a:cs typeface="Century Gothic"/>
                <a:sym typeface="Century Gothic"/>
              </a:rPr>
              <a:t>Making it happen</a:t>
            </a:r>
            <a:endParaRPr b="0" i="0" sz="1400" u="none" cap="none" strike="noStrike">
              <a:solidFill>
                <a:srgbClr val="000000"/>
              </a:solidFill>
              <a:latin typeface="Arial"/>
              <a:ea typeface="Arial"/>
              <a:cs typeface="Arial"/>
              <a:sym typeface="Arial"/>
            </a:endParaRPr>
          </a:p>
          <a:p>
            <a:pPr indent="0" lvl="0" marL="0" marR="0" rtl="0" algn="ctr">
              <a:lnSpc>
                <a:spcPct val="125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Flexible payment options</a:t>
            </a:r>
            <a:endParaRPr b="0" i="0" sz="5400" u="none" cap="none" strike="noStrike">
              <a:solidFill>
                <a:srgbClr val="EB008B"/>
              </a:solidFill>
              <a:latin typeface="Arial"/>
              <a:ea typeface="Arial"/>
              <a:cs typeface="Arial"/>
              <a:sym typeface="Arial"/>
            </a:endParaRPr>
          </a:p>
        </p:txBody>
      </p:sp>
      <p:cxnSp>
        <p:nvCxnSpPr>
          <p:cNvPr id="240" name="Google Shape;240;p22"/>
          <p:cNvCxnSpPr/>
          <p:nvPr/>
        </p:nvCxnSpPr>
        <p:spPr>
          <a:xfrm>
            <a:off x="3810000" y="1239009"/>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id="241" name="Google Shape;241;p22"/>
          <p:cNvSpPr txBox="1"/>
          <p:nvPr/>
        </p:nvSpPr>
        <p:spPr>
          <a:xfrm>
            <a:off x="1626879" y="5801783"/>
            <a:ext cx="880101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*Manual payment options available: pay in larger, less frequent installments for a small fee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Arial"/>
                <a:ea typeface="Arial"/>
                <a:cs typeface="Arial"/>
                <a:sym typeface="Arial"/>
              </a:rPr>
              <a:t>(Manual payment options are not valid for the risk-free enrollment period)</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
        <p:nvSpPr>
          <p:cNvPr id="242" name="Google Shape;242;p22"/>
          <p:cNvSpPr txBox="1"/>
          <p:nvPr/>
        </p:nvSpPr>
        <p:spPr>
          <a:xfrm>
            <a:off x="1564017" y="3452192"/>
            <a:ext cx="16409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BI-WEEKLY</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22"/>
          <p:cNvSpPr txBox="1"/>
          <p:nvPr/>
        </p:nvSpPr>
        <p:spPr>
          <a:xfrm>
            <a:off x="4008168" y="3415265"/>
            <a:ext cx="16409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MONTHLY</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22"/>
          <p:cNvSpPr txBox="1"/>
          <p:nvPr/>
        </p:nvSpPr>
        <p:spPr>
          <a:xfrm>
            <a:off x="6487003" y="3415265"/>
            <a:ext cx="16409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IN FULL</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22"/>
          <p:cNvSpPr txBox="1"/>
          <p:nvPr/>
        </p:nvSpPr>
        <p:spPr>
          <a:xfrm>
            <a:off x="1427980" y="4390404"/>
            <a:ext cx="19698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Arial"/>
                <a:ea typeface="Arial"/>
                <a:cs typeface="Arial"/>
                <a:sym typeface="Arial"/>
              </a:rPr>
              <a:t>(includes $95 deposit)</a:t>
            </a:r>
            <a:endParaRPr b="0" i="0" sz="1400" u="none" cap="none" strike="noStrike">
              <a:solidFill>
                <a:srgbClr val="000000"/>
              </a:solidFill>
              <a:latin typeface="Arial"/>
              <a:ea typeface="Arial"/>
              <a:cs typeface="Arial"/>
              <a:sym typeface="Arial"/>
            </a:endParaRPr>
          </a:p>
        </p:txBody>
      </p:sp>
      <p:sp>
        <p:nvSpPr>
          <p:cNvPr id="246" name="Google Shape;246;p22"/>
          <p:cNvSpPr txBox="1"/>
          <p:nvPr/>
        </p:nvSpPr>
        <p:spPr>
          <a:xfrm>
            <a:off x="3861019" y="4391210"/>
            <a:ext cx="19698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Arial"/>
                <a:ea typeface="Arial"/>
                <a:cs typeface="Arial"/>
                <a:sym typeface="Arial"/>
              </a:rPr>
              <a:t>(includes $95 deposit)</a:t>
            </a:r>
            <a:endParaRPr b="0" i="0" sz="1400" u="none" cap="none" strike="noStrike">
              <a:solidFill>
                <a:srgbClr val="000000"/>
              </a:solidFill>
              <a:latin typeface="Arial"/>
              <a:ea typeface="Arial"/>
              <a:cs typeface="Arial"/>
              <a:sym typeface="Arial"/>
            </a:endParaRPr>
          </a:p>
        </p:txBody>
      </p:sp>
      <p:sp>
        <p:nvSpPr>
          <p:cNvPr descr="{&quot;templafy&quot;:{&quot;id&quot;:&quot;56a8bc54-6a6f-45b6-b2ab-06123f2cebda&quot;}}" id="247" name="Google Shape;247;p22" title="Form.Biweekly"/>
          <p:cNvSpPr/>
          <p:nvPr/>
        </p:nvSpPr>
        <p:spPr>
          <a:xfrm>
            <a:off x="1154959" y="2483036"/>
            <a:ext cx="2451590" cy="64633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$117</a:t>
            </a:r>
            <a:endParaRPr b="0" i="0" sz="1400" u="none" cap="none" strike="noStrike">
              <a:solidFill>
                <a:srgbClr val="000000"/>
              </a:solidFill>
              <a:latin typeface="Arial"/>
              <a:ea typeface="Arial"/>
              <a:cs typeface="Arial"/>
              <a:sym typeface="Arial"/>
            </a:endParaRPr>
          </a:p>
        </p:txBody>
      </p:sp>
      <p:sp>
        <p:nvSpPr>
          <p:cNvPr descr="{&quot;templafy&quot;:{&quot;id&quot;:&quot;7968ca2c-c1ec-4e4a-a322-8137bfcbb4e9&quot;}}" id="248" name="Google Shape;248;p22" title="Form.Monthly"/>
          <p:cNvSpPr/>
          <p:nvPr/>
        </p:nvSpPr>
        <p:spPr>
          <a:xfrm>
            <a:off x="3602664" y="2483036"/>
            <a:ext cx="2483169" cy="64633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$234</a:t>
            </a:r>
            <a:endParaRPr b="0" i="0" sz="1400" u="none" cap="none" strike="noStrike">
              <a:solidFill>
                <a:srgbClr val="000000"/>
              </a:solidFill>
              <a:latin typeface="Arial"/>
              <a:ea typeface="Arial"/>
              <a:cs typeface="Arial"/>
              <a:sym typeface="Arial"/>
            </a:endParaRPr>
          </a:p>
        </p:txBody>
      </p:sp>
      <p:sp>
        <p:nvSpPr>
          <p:cNvPr descr="{&quot;templafy&quot;:{&quot;id&quot;:&quot;7c994935-55b7-45e7-8959-3f1100296b9f&quot;}}" id="249" name="Google Shape;249;p22" title="Form.AdultFull"/>
          <p:cNvSpPr/>
          <p:nvPr/>
        </p:nvSpPr>
        <p:spPr>
          <a:xfrm>
            <a:off x="6527883" y="4255214"/>
            <a:ext cx="1475101" cy="38387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entury Gothic"/>
                <a:ea typeface="Century Gothic"/>
                <a:cs typeface="Century Gothic"/>
                <a:sym typeface="Century Gothic"/>
              </a:rPr>
              <a:t>$5,289</a:t>
            </a:r>
            <a:endParaRPr b="0" i="0" sz="1400" u="none" cap="none" strike="noStrike">
              <a:solidFill>
                <a:srgbClr val="000000"/>
              </a:solidFill>
              <a:latin typeface="Arial"/>
              <a:ea typeface="Arial"/>
              <a:cs typeface="Arial"/>
              <a:sym typeface="Arial"/>
            </a:endParaRPr>
          </a:p>
        </p:txBody>
      </p:sp>
      <p:sp>
        <p:nvSpPr>
          <p:cNvPr descr="{&quot;templafy&quot;:{&quot;id&quot;:&quot;8711fe2d-9bd8-423d-949f-27d4bb3a07fa&quot;}}" id="250" name="Google Shape;250;p22" title="Form.DiscountAmount"/>
          <p:cNvSpPr/>
          <p:nvPr/>
        </p:nvSpPr>
        <p:spPr>
          <a:xfrm>
            <a:off x="8507142" y="2470702"/>
            <a:ext cx="2391021" cy="6709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$4,569</a:t>
            </a:r>
            <a:endParaRPr b="0" i="0" sz="1400" u="none" cap="none" strike="noStrike">
              <a:solidFill>
                <a:srgbClr val="000000"/>
              </a:solidFill>
              <a:latin typeface="Arial"/>
              <a:ea typeface="Arial"/>
              <a:cs typeface="Arial"/>
              <a:sym typeface="Arial"/>
            </a:endParaRPr>
          </a:p>
        </p:txBody>
      </p:sp>
      <p:sp>
        <p:nvSpPr>
          <p:cNvPr descr="{&quot;templafy&quot;:{&quot;id&quot;:&quot;e59d27a8-8793-4e6d-9e47-e74023ff12ea&quot;}}" id="251" name="Google Shape;251;p22" title="Form.Infull"/>
          <p:cNvSpPr/>
          <p:nvPr/>
        </p:nvSpPr>
        <p:spPr>
          <a:xfrm>
            <a:off x="6027386" y="2483035"/>
            <a:ext cx="2482468" cy="64633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$4,769</a:t>
            </a:r>
            <a:endParaRPr b="0" i="0" sz="1400" u="none" cap="none" strike="noStrike">
              <a:solidFill>
                <a:srgbClr val="000000"/>
              </a:solidFill>
              <a:latin typeface="Arial"/>
              <a:ea typeface="Arial"/>
              <a:cs typeface="Arial"/>
              <a:sym typeface="Arial"/>
            </a:endParaRPr>
          </a:p>
        </p:txBody>
      </p:sp>
      <p:sp>
        <p:nvSpPr>
          <p:cNvPr id="252" name="Google Shape;252;p22"/>
          <p:cNvSpPr txBox="1"/>
          <p:nvPr/>
        </p:nvSpPr>
        <p:spPr>
          <a:xfrm>
            <a:off x="8714319" y="4175367"/>
            <a:ext cx="2148466"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for adults</a:t>
            </a:r>
            <a:endParaRPr b="0" i="0" sz="1400" u="none" cap="none" strike="noStrike">
              <a:solidFill>
                <a:srgbClr val="000000"/>
              </a:solidFill>
              <a:latin typeface="Arial"/>
              <a:ea typeface="Arial"/>
              <a:cs typeface="Arial"/>
              <a:sym typeface="Arial"/>
            </a:endParaRPr>
          </a:p>
        </p:txBody>
      </p:sp>
      <p:sp>
        <p:nvSpPr>
          <p:cNvPr id="253" name="Google Shape;253;p22"/>
          <p:cNvSpPr/>
          <p:nvPr/>
        </p:nvSpPr>
        <p:spPr>
          <a:xfrm flipH="1">
            <a:off x="9022835" y="0"/>
            <a:ext cx="3170663" cy="2464420"/>
          </a:xfrm>
          <a:prstGeom prst="diagStripe">
            <a:avLst>
              <a:gd fmla="val 50000" name="adj"/>
            </a:avLst>
          </a:prstGeom>
          <a:solidFill>
            <a:srgbClr val="FF33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22"/>
          <p:cNvSpPr txBox="1"/>
          <p:nvPr/>
        </p:nvSpPr>
        <p:spPr>
          <a:xfrm>
            <a:off x="8629322" y="3413452"/>
            <a:ext cx="25886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WITH DISCOUNT</a:t>
            </a:r>
            <a:endParaRPr b="0" i="0" sz="1800" u="none" cap="none" strike="noStrike">
              <a:solidFill>
                <a:schemeClr val="lt1"/>
              </a:solidFill>
              <a:latin typeface="Calibri"/>
              <a:ea typeface="Calibri"/>
              <a:cs typeface="Calibri"/>
              <a:sym typeface="Calibri"/>
            </a:endParaRPr>
          </a:p>
        </p:txBody>
      </p:sp>
      <p:sp>
        <p:nvSpPr>
          <p:cNvPr descr="{&quot;templafy&quot;:{&quot;id&quot;:&quot;0e38b82b-85bf-41b6-ac4c-f811d499d5ab&quot;}}" id="255" name="Google Shape;255;p22"/>
          <p:cNvSpPr/>
          <p:nvPr/>
        </p:nvSpPr>
        <p:spPr>
          <a:xfrm rot="2256294">
            <a:off x="10419316" y="1019445"/>
            <a:ext cx="2017887" cy="90643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Arial"/>
                <a:ea typeface="Arial"/>
                <a:cs typeface="Arial"/>
                <a:sym typeface="Arial"/>
              </a:rPr>
              <a:t>September 13</a:t>
            </a:r>
            <a:endParaRPr b="0" i="0" sz="1400" u="none" cap="none" strike="noStrike">
              <a:solidFill>
                <a:srgbClr val="000000"/>
              </a:solidFill>
              <a:latin typeface="Arial"/>
              <a:ea typeface="Arial"/>
              <a:cs typeface="Arial"/>
              <a:sym typeface="Arial"/>
            </a:endParaRPr>
          </a:p>
        </p:txBody>
      </p:sp>
      <p:sp>
        <p:nvSpPr>
          <p:cNvPr descr="{&quot;templafy&quot;:{&quot;id&quot;:&quot;0fd0c8fd-c00c-4e8d-9560-7c45eab2b88c&quot;}}" id="256" name="Google Shape;256;p22" title="Form.AdultFull"/>
          <p:cNvSpPr/>
          <p:nvPr/>
        </p:nvSpPr>
        <p:spPr>
          <a:xfrm>
            <a:off x="8998357" y="4259343"/>
            <a:ext cx="1487460" cy="38387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entury Gothic"/>
                <a:ea typeface="Century Gothic"/>
                <a:cs typeface="Century Gothic"/>
                <a:sym typeface="Century Gothic"/>
              </a:rPr>
              <a:t>$5,089</a:t>
            </a:r>
            <a:endParaRPr b="0" i="0" sz="1400" u="none" cap="none" strike="noStrike">
              <a:solidFill>
                <a:srgbClr val="000000"/>
              </a:solidFill>
              <a:latin typeface="Arial"/>
              <a:ea typeface="Arial"/>
              <a:cs typeface="Arial"/>
              <a:sym typeface="Arial"/>
            </a:endParaRPr>
          </a:p>
        </p:txBody>
      </p:sp>
      <p:grpSp>
        <p:nvGrpSpPr>
          <p:cNvPr id="257" name="Google Shape;257;p22"/>
          <p:cNvGrpSpPr/>
          <p:nvPr/>
        </p:nvGrpSpPr>
        <p:grpSpPr>
          <a:xfrm>
            <a:off x="1233698" y="5124513"/>
            <a:ext cx="9629087" cy="108135"/>
            <a:chOff x="1233698" y="5188560"/>
            <a:chExt cx="7219003" cy="130805"/>
          </a:xfrm>
        </p:grpSpPr>
        <p:cxnSp>
          <p:nvCxnSpPr>
            <p:cNvPr id="258" name="Google Shape;258;p22"/>
            <p:cNvCxnSpPr/>
            <p:nvPr/>
          </p:nvCxnSpPr>
          <p:spPr>
            <a:xfrm>
              <a:off x="1233698" y="5319365"/>
              <a:ext cx="2706858" cy="0"/>
            </a:xfrm>
            <a:prstGeom prst="straightConnector1">
              <a:avLst/>
            </a:prstGeom>
            <a:noFill/>
            <a:ln cap="flat" cmpd="sng" w="9525">
              <a:solidFill>
                <a:srgbClr val="00ADEE"/>
              </a:solidFill>
              <a:prstDash val="solid"/>
              <a:miter lim="800000"/>
              <a:headEnd len="sm" w="sm" type="none"/>
              <a:tailEnd len="sm" w="sm" type="none"/>
            </a:ln>
          </p:spPr>
        </p:cxnSp>
        <p:cxnSp>
          <p:nvCxnSpPr>
            <p:cNvPr id="259" name="Google Shape;259;p22"/>
            <p:cNvCxnSpPr/>
            <p:nvPr/>
          </p:nvCxnSpPr>
          <p:spPr>
            <a:xfrm>
              <a:off x="5787244" y="5319365"/>
              <a:ext cx="2665457" cy="0"/>
            </a:xfrm>
            <a:prstGeom prst="straightConnector1">
              <a:avLst/>
            </a:prstGeom>
            <a:noFill/>
            <a:ln cap="flat" cmpd="sng" w="9525">
              <a:solidFill>
                <a:srgbClr val="00ADEE"/>
              </a:solidFill>
              <a:prstDash val="solid"/>
              <a:miter lim="800000"/>
              <a:headEnd len="sm" w="sm" type="none"/>
              <a:tailEnd len="sm" w="sm" type="none"/>
            </a:ln>
          </p:spPr>
        </p:cxnSp>
        <p:cxnSp>
          <p:nvCxnSpPr>
            <p:cNvPr id="260" name="Google Shape;260;p22"/>
            <p:cNvCxnSpPr/>
            <p:nvPr/>
          </p:nvCxnSpPr>
          <p:spPr>
            <a:xfrm rot="10800000">
              <a:off x="1233698" y="5188560"/>
              <a:ext cx="0" cy="130805"/>
            </a:xfrm>
            <a:prstGeom prst="straightConnector1">
              <a:avLst/>
            </a:prstGeom>
            <a:noFill/>
            <a:ln cap="flat" cmpd="sng" w="9525">
              <a:solidFill>
                <a:srgbClr val="00ADEE"/>
              </a:solidFill>
              <a:prstDash val="solid"/>
              <a:miter lim="800000"/>
              <a:headEnd len="sm" w="sm" type="none"/>
              <a:tailEnd len="sm" w="sm" type="none"/>
            </a:ln>
          </p:spPr>
        </p:cxnSp>
        <p:cxnSp>
          <p:nvCxnSpPr>
            <p:cNvPr id="261" name="Google Shape;261;p22"/>
            <p:cNvCxnSpPr/>
            <p:nvPr/>
          </p:nvCxnSpPr>
          <p:spPr>
            <a:xfrm rot="10800000">
              <a:off x="8447169" y="5196434"/>
              <a:ext cx="5532" cy="122931"/>
            </a:xfrm>
            <a:prstGeom prst="straightConnector1">
              <a:avLst/>
            </a:prstGeom>
            <a:noFill/>
            <a:ln cap="flat" cmpd="sng" w="9525">
              <a:solidFill>
                <a:srgbClr val="00ADEE"/>
              </a:solidFill>
              <a:prstDash val="solid"/>
              <a:miter lim="800000"/>
              <a:headEnd len="sm" w="sm" type="none"/>
              <a:tailEnd len="sm" w="sm" type="none"/>
            </a:ln>
          </p:spPr>
        </p:cxnSp>
      </p:grpSp>
      <p:sp>
        <p:nvSpPr>
          <p:cNvPr id="262" name="Google Shape;262;p22"/>
          <p:cNvSpPr txBox="1"/>
          <p:nvPr/>
        </p:nvSpPr>
        <p:spPr>
          <a:xfrm>
            <a:off x="4215307" y="5101843"/>
            <a:ext cx="3741052"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ADEE"/>
                </a:solidFill>
                <a:latin typeface="Arial"/>
                <a:ea typeface="Arial"/>
                <a:cs typeface="Arial"/>
                <a:sym typeface="Arial"/>
              </a:rPr>
              <a:t>Valid for risk-free enrollment period</a:t>
            </a:r>
            <a:endParaRPr b="0" i="0" sz="1400" u="none" cap="none" strike="noStrike">
              <a:solidFill>
                <a:srgbClr val="000000"/>
              </a:solidFill>
              <a:latin typeface="Arial"/>
              <a:ea typeface="Arial"/>
              <a:cs typeface="Arial"/>
              <a:sym typeface="Arial"/>
            </a:endParaRPr>
          </a:p>
        </p:txBody>
      </p:sp>
      <p:sp>
        <p:nvSpPr>
          <p:cNvPr id="263" name="Google Shape;263;p22"/>
          <p:cNvSpPr txBox="1"/>
          <p:nvPr/>
        </p:nvSpPr>
        <p:spPr>
          <a:xfrm rot="2284640">
            <a:off x="9426024" y="655039"/>
            <a:ext cx="3335309"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 discount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Arial"/>
                <a:ea typeface="Arial"/>
                <a:cs typeface="Arial"/>
                <a:sym typeface="Arial"/>
              </a:rPr>
              <a:t>If you enroll by</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rolmnet slide (dynamic)">
  <p:cSld name="Enrolmnet slide (dynamic)">
    <p:spTree>
      <p:nvGrpSpPr>
        <p:cNvPr id="264" name="Shape 264"/>
        <p:cNvGrpSpPr/>
        <p:nvPr/>
      </p:nvGrpSpPr>
      <p:grpSpPr>
        <a:xfrm>
          <a:off x="0" y="0"/>
          <a:ext cx="0" cy="0"/>
          <a:chOff x="0" y="0"/>
          <a:chExt cx="0" cy="0"/>
        </a:xfrm>
      </p:grpSpPr>
      <p:sp>
        <p:nvSpPr>
          <p:cNvPr id="265" name="Google Shape;265;p23"/>
          <p:cNvSpPr/>
          <p:nvPr/>
        </p:nvSpPr>
        <p:spPr>
          <a:xfrm flipH="1">
            <a:off x="6470884" y="0"/>
            <a:ext cx="5721116" cy="6857998"/>
          </a:xfrm>
          <a:custGeom>
            <a:rect b="b" l="l" r="r" t="t"/>
            <a:pathLst>
              <a:path extrusionOk="0" h="6857998" w="5949716">
                <a:moveTo>
                  <a:pt x="4311764" y="0"/>
                </a:moveTo>
                <a:lnTo>
                  <a:pt x="0" y="0"/>
                </a:lnTo>
                <a:lnTo>
                  <a:pt x="0" y="6857998"/>
                </a:lnTo>
                <a:lnTo>
                  <a:pt x="4311765" y="6857998"/>
                </a:lnTo>
                <a:lnTo>
                  <a:pt x="4344887" y="6831970"/>
                </a:lnTo>
                <a:cubicBezTo>
                  <a:pt x="5324996" y="6023111"/>
                  <a:pt x="5949716" y="4799011"/>
                  <a:pt x="5949716" y="3428999"/>
                </a:cubicBezTo>
                <a:cubicBezTo>
                  <a:pt x="5949716" y="2058988"/>
                  <a:pt x="5324996" y="834887"/>
                  <a:pt x="4344887" y="26029"/>
                </a:cubicBez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23"/>
          <p:cNvSpPr txBox="1"/>
          <p:nvPr>
            <p:ph type="title"/>
          </p:nvPr>
        </p:nvSpPr>
        <p:spPr>
          <a:xfrm>
            <a:off x="556972" y="522566"/>
            <a:ext cx="5334000" cy="1022350"/>
          </a:xfrm>
          <a:prstGeom prst="rect">
            <a:avLst/>
          </a:prstGeom>
          <a:noFill/>
          <a:ln>
            <a:noFill/>
          </a:ln>
        </p:spPr>
        <p:txBody>
          <a:bodyPr anchorCtr="0" anchor="ctr" bIns="45700" lIns="91425" spcFirstLastPara="1" rIns="91425" wrap="square" tIns="45700">
            <a:normAutofit/>
          </a:bodyPr>
          <a:lstStyle>
            <a:lvl1pPr lvl="0" algn="ctr">
              <a:lnSpc>
                <a:spcPct val="125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23"/>
          <p:cNvSpPr/>
          <p:nvPr/>
        </p:nvSpPr>
        <p:spPr>
          <a:xfrm>
            <a:off x="863854" y="2287585"/>
            <a:ext cx="5139955" cy="584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7001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B9FF"/>
                </a:solidFill>
                <a:latin typeface="Century Gothic"/>
                <a:ea typeface="Century Gothic"/>
                <a:cs typeface="Century Gothic"/>
                <a:sym typeface="Century Gothic"/>
              </a:rPr>
              <a:t>GUARANTEED SPOTS AVAILABLE:</a:t>
            </a:r>
            <a:endParaRPr b="0" i="0" sz="1400" u="none" cap="none" strike="noStrike">
              <a:solidFill>
                <a:srgbClr val="000000"/>
              </a:solidFill>
              <a:latin typeface="Arial"/>
              <a:ea typeface="Arial"/>
              <a:cs typeface="Arial"/>
              <a:sym typeface="Arial"/>
            </a:endParaRPr>
          </a:p>
        </p:txBody>
      </p:sp>
      <p:sp>
        <p:nvSpPr>
          <p:cNvPr id="268" name="Google Shape;268;p23"/>
          <p:cNvSpPr txBox="1"/>
          <p:nvPr/>
        </p:nvSpPr>
        <p:spPr>
          <a:xfrm>
            <a:off x="863854" y="4202370"/>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B9FF"/>
                </a:solidFill>
                <a:latin typeface="Century Gothic"/>
                <a:ea typeface="Century Gothic"/>
                <a:cs typeface="Century Gothic"/>
                <a:sym typeface="Century Gothic"/>
              </a:rPr>
              <a:t>ENROLLMENT DEADLINE:</a:t>
            </a:r>
            <a:endParaRPr b="0" i="0" sz="1400" u="none" cap="none" strike="noStrike">
              <a:solidFill>
                <a:srgbClr val="000000"/>
              </a:solidFill>
              <a:latin typeface="Arial"/>
              <a:ea typeface="Arial"/>
              <a:cs typeface="Arial"/>
              <a:sym typeface="Arial"/>
            </a:endParaRPr>
          </a:p>
        </p:txBody>
      </p:sp>
      <p:cxnSp>
        <p:nvCxnSpPr>
          <p:cNvPr id="269" name="Google Shape;269;p23"/>
          <p:cNvCxnSpPr/>
          <p:nvPr/>
        </p:nvCxnSpPr>
        <p:spPr>
          <a:xfrm>
            <a:off x="877949" y="1570239"/>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descr="{&quot;templafy&quot;:{&quot;id&quot;:&quot;d21ca21b-2021-4e0e-a937-aa9566e09823&quot;}}" id="270" name="Google Shape;270;p23" title="Form.Spotsavail"/>
          <p:cNvSpPr/>
          <p:nvPr/>
        </p:nvSpPr>
        <p:spPr>
          <a:xfrm>
            <a:off x="863854" y="2872359"/>
            <a:ext cx="1639187" cy="7173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descr="{&quot;templafy&quot;:{&quot;id&quot;:&quot;d6076a6e-32cf-40f4-b641-8e794bcf58ac&quot;}}" id="271" name="Google Shape;271;p23" title="Form.EnrolDate"/>
          <p:cNvSpPr/>
          <p:nvPr/>
        </p:nvSpPr>
        <p:spPr>
          <a:xfrm>
            <a:off x="863854" y="4602480"/>
            <a:ext cx="5604803" cy="4826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0000"/>
              </a:buClr>
              <a:buSzPts val="2960"/>
              <a:buFont typeface="Arial"/>
              <a:buNone/>
            </a:pPr>
            <a:r>
              <a:rPr b="1" i="0" lang="en-US" sz="2960" u="none" cap="none" strike="noStrike">
                <a:solidFill>
                  <a:schemeClr val="dk1"/>
                </a:solidFill>
                <a:latin typeface="Century Gothic"/>
                <a:ea typeface="Century Gothic"/>
                <a:cs typeface="Century Gothic"/>
                <a:sym typeface="Century Gothic"/>
              </a:rPr>
              <a:t>September 15</a:t>
            </a:r>
            <a:endParaRPr b="0" i="0" sz="1400" u="none" cap="none" strike="noStrike">
              <a:solidFill>
                <a:srgbClr val="000000"/>
              </a:solidFill>
              <a:latin typeface="Arial"/>
              <a:ea typeface="Arial"/>
              <a:cs typeface="Arial"/>
              <a:sym typeface="Arial"/>
            </a:endParaRPr>
          </a:p>
        </p:txBody>
      </p:sp>
      <p:sp>
        <p:nvSpPr>
          <p:cNvPr id="272" name="Google Shape;272;p23"/>
          <p:cNvSpPr/>
          <p:nvPr/>
        </p:nvSpPr>
        <p:spPr>
          <a:xfrm>
            <a:off x="8839200" y="204536"/>
            <a:ext cx="2679032" cy="2679032"/>
          </a:xfrm>
          <a:prstGeom prst="ellipse">
            <a:avLst/>
          </a:prstGeom>
          <a:solidFill>
            <a:srgbClr val="00B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lt1"/>
                </a:solidFill>
                <a:latin typeface="Century Gothic"/>
                <a:ea typeface="Century Gothic"/>
                <a:cs typeface="Century Gothic"/>
                <a:sym typeface="Century Gothic"/>
              </a:rPr>
              <a:t>IF YOU ENROLL BY THE DEADLINE:</a:t>
            </a:r>
            <a:endParaRPr b="1" i="1" sz="1600" u="none" cap="none" strike="noStrike">
              <a:solidFill>
                <a:schemeClr val="lt1"/>
              </a:solidFill>
              <a:latin typeface="Arial"/>
              <a:ea typeface="Arial"/>
              <a:cs typeface="Arial"/>
              <a:sym typeface="Arial"/>
            </a:endParaRPr>
          </a:p>
        </p:txBody>
      </p:sp>
      <p:sp>
        <p:nvSpPr>
          <p:cNvPr descr="{&quot;templafy&quot;:{&quot;id&quot;:&quot;7f250238-0f03-4a6d-a7c0-d788231a28be&quot;}}" id="273" name="Google Shape;273;p23"/>
          <p:cNvSpPr/>
          <p:nvPr/>
        </p:nvSpPr>
        <p:spPr>
          <a:xfrm>
            <a:off x="9127671" y="2038409"/>
            <a:ext cx="2200475" cy="69526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lt1"/>
                </a:solidFill>
                <a:latin typeface="Century Gothic"/>
                <a:ea typeface="Century Gothic"/>
                <a:cs typeface="Century Gothic"/>
                <a:sym typeface="Century Gothic"/>
              </a:rPr>
              <a:t>September 13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rgency slide ">
  <p:cSld name="Urgency slide ">
    <p:spTree>
      <p:nvGrpSpPr>
        <p:cNvPr id="274" name="Shape 274"/>
        <p:cNvGrpSpPr/>
        <p:nvPr/>
      </p:nvGrpSpPr>
      <p:grpSpPr>
        <a:xfrm>
          <a:off x="0" y="0"/>
          <a:ext cx="0" cy="0"/>
          <a:chOff x="0" y="0"/>
          <a:chExt cx="0" cy="0"/>
        </a:xfrm>
      </p:grpSpPr>
      <p:sp>
        <p:nvSpPr>
          <p:cNvPr id="275" name="Google Shape;275;p24"/>
          <p:cNvSpPr/>
          <p:nvPr/>
        </p:nvSpPr>
        <p:spPr>
          <a:xfrm>
            <a:off x="-42239" y="0"/>
            <a:ext cx="6904775" cy="6858000"/>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24"/>
          <p:cNvSpPr/>
          <p:nvPr>
            <p:ph idx="2" type="pic"/>
          </p:nvPr>
        </p:nvSpPr>
        <p:spPr>
          <a:xfrm>
            <a:off x="6877050" y="0"/>
            <a:ext cx="5314950" cy="6858000"/>
          </a:xfrm>
          <a:prstGeom prst="rect">
            <a:avLst/>
          </a:prstGeom>
          <a:noFill/>
          <a:ln>
            <a:noFill/>
          </a:ln>
        </p:spPr>
      </p:sp>
      <p:sp>
        <p:nvSpPr>
          <p:cNvPr id="277" name="Google Shape;277;p24"/>
          <p:cNvSpPr txBox="1"/>
          <p:nvPr>
            <p:ph type="title"/>
          </p:nvPr>
        </p:nvSpPr>
        <p:spPr>
          <a:xfrm>
            <a:off x="621282" y="165430"/>
            <a:ext cx="5689934" cy="102235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78" name="Google Shape;278;p24"/>
          <p:cNvCxnSpPr/>
          <p:nvPr/>
        </p:nvCxnSpPr>
        <p:spPr>
          <a:xfrm>
            <a:off x="1508829" y="1539672"/>
            <a:ext cx="3914841" cy="0"/>
          </a:xfrm>
          <a:prstGeom prst="straightConnector1">
            <a:avLst/>
          </a:prstGeom>
          <a:noFill/>
          <a:ln>
            <a:noFill/>
          </a:ln>
        </p:spPr>
      </p:cxnSp>
      <p:sp>
        <p:nvSpPr>
          <p:cNvPr id="279" name="Google Shape;279;p24"/>
          <p:cNvSpPr/>
          <p:nvPr/>
        </p:nvSpPr>
        <p:spPr>
          <a:xfrm>
            <a:off x="1356333" y="1159871"/>
            <a:ext cx="4696124"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B9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B9FF"/>
                </a:solidFill>
                <a:latin typeface="Century Gothic"/>
                <a:ea typeface="Century Gothic"/>
                <a:cs typeface="Century Gothic"/>
                <a:sym typeface="Century Gothic"/>
              </a:rPr>
              <a:t>OUR ENROLLMENT PAGE</a:t>
            </a:r>
            <a:endParaRPr b="0" i="0" sz="1400" u="none" cap="none" strike="noStrike">
              <a:solidFill>
                <a:srgbClr val="000000"/>
              </a:solidFill>
              <a:latin typeface="Arial"/>
              <a:ea typeface="Arial"/>
              <a:cs typeface="Arial"/>
              <a:sym typeface="Arial"/>
            </a:endParaRPr>
          </a:p>
        </p:txBody>
      </p:sp>
      <p:sp>
        <p:nvSpPr>
          <p:cNvPr id="280" name="Google Shape;280;p24"/>
          <p:cNvSpPr/>
          <p:nvPr/>
        </p:nvSpPr>
        <p:spPr>
          <a:xfrm>
            <a:off x="1470198" y="4692782"/>
            <a:ext cx="4696124"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7001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B9FF"/>
                </a:solidFill>
                <a:latin typeface="Century Gothic"/>
                <a:ea typeface="Century Gothic"/>
                <a:cs typeface="Century Gothic"/>
                <a:sym typeface="Century Gothic"/>
              </a:rPr>
              <a:t>SIGN-IN FORM</a:t>
            </a:r>
            <a:endParaRPr b="1" i="0" sz="1800" u="none" cap="none" strike="noStrike">
              <a:solidFill>
                <a:srgbClr val="00B9FF"/>
              </a:solidFill>
              <a:latin typeface="Century Gothic"/>
              <a:ea typeface="Century Gothic"/>
              <a:cs typeface="Century Gothic"/>
              <a:sym typeface="Century Gothic"/>
            </a:endParaRPr>
          </a:p>
        </p:txBody>
      </p:sp>
      <p:sp>
        <p:nvSpPr>
          <p:cNvPr descr="Form.SignIn&#10;&#10;{&quot;templafy&quot;:{&quot;binding&quot;:&quot;Form.SignIn&quot;,&quot;visibility&quot;:{&quot;action&quot;:&quot;hide&quot;,&quot;compareValue&quot;:&quot;&quot;},&quot;type&quot;:&quot;text&quot;}}" id="281" name="Google Shape;281;p24"/>
          <p:cNvSpPr/>
          <p:nvPr/>
        </p:nvSpPr>
        <p:spPr>
          <a:xfrm>
            <a:off x="1296560" y="4520873"/>
            <a:ext cx="4755897" cy="57437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B9FF"/>
              </a:solidFill>
              <a:latin typeface="Arial"/>
              <a:ea typeface="Arial"/>
              <a:cs typeface="Arial"/>
              <a:sym typeface="Arial"/>
            </a:endParaRPr>
          </a:p>
        </p:txBody>
      </p:sp>
      <p:sp>
        <p:nvSpPr>
          <p:cNvPr descr="{&quot;templafy&quot;:{&quot;id&quot;:&quot;500ae183-5787-4f78-84bd-d3c9881747de&quot;}}" id="282" name="Google Shape;282;p24" title="Form.RSVPlink"/>
          <p:cNvSpPr txBox="1"/>
          <p:nvPr/>
        </p:nvSpPr>
        <p:spPr>
          <a:xfrm>
            <a:off x="1470198" y="5290095"/>
            <a:ext cx="377190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https://forms.office.com/r/AMuN0QncQ4</a:t>
            </a:r>
            <a:endParaRPr b="0" i="0" sz="1400" u="none" cap="none" strike="noStrike">
              <a:solidFill>
                <a:srgbClr val="000000"/>
              </a:solidFill>
              <a:latin typeface="Arial"/>
              <a:ea typeface="Arial"/>
              <a:cs typeface="Arial"/>
              <a:sym typeface="Arial"/>
            </a:endParaRPr>
          </a:p>
        </p:txBody>
      </p:sp>
      <p:sp>
        <p:nvSpPr>
          <p:cNvPr id="283" name="Google Shape;283;p24"/>
          <p:cNvSpPr/>
          <p:nvPr>
            <p:ph idx="3" type="pic"/>
          </p:nvPr>
        </p:nvSpPr>
        <p:spPr>
          <a:xfrm>
            <a:off x="1911964" y="2069966"/>
            <a:ext cx="3050734" cy="2852098"/>
          </a:xfrm>
          <a:prstGeom prst="rect">
            <a:avLst/>
          </a:prstGeom>
          <a:noFill/>
          <a:ln>
            <a:noFill/>
          </a:ln>
        </p:spPr>
      </p:sp>
      <p:sp>
        <p:nvSpPr>
          <p:cNvPr id="284" name="Google Shape;284;p24"/>
          <p:cNvSpPr txBox="1"/>
          <p:nvPr/>
        </p:nvSpPr>
        <p:spPr>
          <a:xfrm>
            <a:off x="1337194" y="1653395"/>
            <a:ext cx="264831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www.eftours.com/</a:t>
            </a:r>
            <a:endParaRPr b="0" i="0" sz="1400" u="none" cap="none" strike="noStrike">
              <a:solidFill>
                <a:srgbClr val="000000"/>
              </a:solidFill>
              <a:latin typeface="Arial"/>
              <a:ea typeface="Arial"/>
              <a:cs typeface="Arial"/>
              <a:sym typeface="Arial"/>
            </a:endParaRPr>
          </a:p>
        </p:txBody>
      </p:sp>
      <p:sp>
        <p:nvSpPr>
          <p:cNvPr descr="{&quot;templafy&quot;:{&quot;id&quot;:&quot;a8cd5e2b-7ef0-47f0-b8ed-18007f3f7b3f&quot;}}" id="285" name="Google Shape;285;p24" title="Form.Tournum"/>
          <p:cNvSpPr/>
          <p:nvPr/>
        </p:nvSpPr>
        <p:spPr>
          <a:xfrm>
            <a:off x="3754940" y="1725629"/>
            <a:ext cx="2157984" cy="33187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2568450JD</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TP not Inlcuded slide">
  <p:cSld name="GTP not Inlcuded slide">
    <p:spTree>
      <p:nvGrpSpPr>
        <p:cNvPr id="286" name="Shape 286"/>
        <p:cNvGrpSpPr/>
        <p:nvPr/>
      </p:nvGrpSpPr>
      <p:grpSpPr>
        <a:xfrm>
          <a:off x="0" y="0"/>
          <a:ext cx="0" cy="0"/>
          <a:chOff x="0" y="0"/>
          <a:chExt cx="0" cy="0"/>
        </a:xfrm>
      </p:grpSpPr>
      <p:sp>
        <p:nvSpPr>
          <p:cNvPr id="287" name="Google Shape;287;p25"/>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88" name="Google Shape;288;p25"/>
          <p:cNvCxnSpPr/>
          <p:nvPr/>
        </p:nvCxnSpPr>
        <p:spPr>
          <a:xfrm>
            <a:off x="3811509" y="961272"/>
            <a:ext cx="4360774" cy="0"/>
          </a:xfrm>
          <a:prstGeom prst="straightConnector1">
            <a:avLst/>
          </a:prstGeom>
          <a:noFill/>
          <a:ln cap="flat" cmpd="sng" w="19050">
            <a:solidFill>
              <a:schemeClr val="lt1"/>
            </a:solidFill>
            <a:prstDash val="solid"/>
            <a:miter lim="800000"/>
            <a:headEnd len="sm" w="sm" type="none"/>
            <a:tailEnd len="sm" w="sm" type="none"/>
          </a:ln>
        </p:spPr>
      </p:cxnSp>
      <p:sp>
        <p:nvSpPr>
          <p:cNvPr id="289" name="Google Shape;289;p25"/>
          <p:cNvSpPr txBox="1"/>
          <p:nvPr>
            <p:ph type="title"/>
          </p:nvPr>
        </p:nvSpPr>
        <p:spPr>
          <a:xfrm>
            <a:off x="2164775" y="75846"/>
            <a:ext cx="7862451"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25"/>
          <p:cNvSpPr txBox="1"/>
          <p:nvPr/>
        </p:nvSpPr>
        <p:spPr>
          <a:xfrm>
            <a:off x="805676" y="5274303"/>
            <a:ext cx="367146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cap="none" strike="noStrike">
                <a:solidFill>
                  <a:schemeClr val="dk1"/>
                </a:solidFill>
                <a:latin typeface="Arial"/>
                <a:ea typeface="Arial"/>
                <a:cs typeface="Arial"/>
                <a:sym typeface="Arial"/>
              </a:rPr>
              <a:t>*We will provide more information about all these benefits after this info session.</a:t>
            </a:r>
            <a:endParaRPr b="0" i="0" sz="1400" u="none" cap="none" strike="noStrike">
              <a:solidFill>
                <a:srgbClr val="000000"/>
              </a:solidFill>
              <a:latin typeface="Arial"/>
              <a:ea typeface="Arial"/>
              <a:cs typeface="Arial"/>
              <a:sym typeface="Arial"/>
            </a:endParaRPr>
          </a:p>
        </p:txBody>
      </p:sp>
      <p:grpSp>
        <p:nvGrpSpPr>
          <p:cNvPr id="291" name="Google Shape;291;p25"/>
          <p:cNvGrpSpPr/>
          <p:nvPr/>
        </p:nvGrpSpPr>
        <p:grpSpPr>
          <a:xfrm>
            <a:off x="697467" y="1506834"/>
            <a:ext cx="3887879" cy="2619707"/>
            <a:chOff x="1076887" y="2101175"/>
            <a:chExt cx="4813655" cy="2619707"/>
          </a:xfrm>
        </p:grpSpPr>
        <p:sp>
          <p:nvSpPr>
            <p:cNvPr id="292" name="Google Shape;292;p25"/>
            <p:cNvSpPr/>
            <p:nvPr/>
          </p:nvSpPr>
          <p:spPr>
            <a:xfrm>
              <a:off x="1079768" y="2101175"/>
              <a:ext cx="4654018" cy="77915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83CC"/>
                </a:solidFill>
                <a:latin typeface="Calibri"/>
                <a:ea typeface="Calibri"/>
                <a:cs typeface="Calibri"/>
                <a:sym typeface="Calibri"/>
              </a:endParaRPr>
            </a:p>
          </p:txBody>
        </p:sp>
        <p:sp>
          <p:nvSpPr>
            <p:cNvPr id="293" name="Google Shape;293;p25"/>
            <p:cNvSpPr txBox="1"/>
            <p:nvPr/>
          </p:nvSpPr>
          <p:spPr>
            <a:xfrm>
              <a:off x="1076887" y="2101175"/>
              <a:ext cx="481365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For our group:</a:t>
              </a:r>
              <a:endParaRPr b="0" i="0" sz="1400" u="none" cap="none" strike="noStrike">
                <a:solidFill>
                  <a:srgbClr val="000000"/>
                </a:solidFill>
                <a:latin typeface="Arial"/>
                <a:ea typeface="Arial"/>
                <a:cs typeface="Arial"/>
                <a:sym typeface="Arial"/>
              </a:endParaRPr>
            </a:p>
          </p:txBody>
        </p:sp>
        <p:sp>
          <p:nvSpPr>
            <p:cNvPr id="294" name="Google Shape;294;p25"/>
            <p:cNvSpPr txBox="1"/>
            <p:nvPr/>
          </p:nvSpPr>
          <p:spPr>
            <a:xfrm>
              <a:off x="1079769" y="2999479"/>
              <a:ext cx="4475493" cy="17214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Peace of Mind Program</a:t>
              </a:r>
              <a:endParaRPr b="1" i="0" sz="2000" u="none" cap="none" strike="noStrike">
                <a:solidFill>
                  <a:srgbClr val="00B9FF"/>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This program provides our group with flexibility to change our trip during uncertain times and for unforeseen circumstances.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25"/>
          <p:cNvSpPr txBox="1"/>
          <p:nvPr/>
        </p:nvSpPr>
        <p:spPr>
          <a:xfrm>
            <a:off x="5534242" y="2405138"/>
            <a:ext cx="5903608" cy="13500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Global Travel Protection (+$190)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Available to all travelers, this plan provides coverage for baggage and property, trip cancellation and interruption, and more.</a:t>
            </a:r>
            <a:endParaRPr b="0" i="0" sz="1400" u="none" cap="none" strike="noStrike">
              <a:solidFill>
                <a:srgbClr val="000000"/>
              </a:solidFill>
              <a:latin typeface="Arial"/>
              <a:ea typeface="Arial"/>
              <a:cs typeface="Arial"/>
              <a:sym typeface="Arial"/>
            </a:endParaRPr>
          </a:p>
        </p:txBody>
      </p:sp>
      <p:sp>
        <p:nvSpPr>
          <p:cNvPr id="296" name="Google Shape;296;p25"/>
          <p:cNvSpPr txBox="1"/>
          <p:nvPr/>
        </p:nvSpPr>
        <p:spPr>
          <a:xfrm>
            <a:off x="5534242" y="1542469"/>
            <a:ext cx="4734263"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For each traveler:</a:t>
            </a:r>
            <a:endParaRPr b="0" i="0" sz="1400" u="none" cap="none" strike="noStrike">
              <a:solidFill>
                <a:srgbClr val="000000"/>
              </a:solidFill>
              <a:latin typeface="Arial"/>
              <a:ea typeface="Arial"/>
              <a:cs typeface="Arial"/>
              <a:sym typeface="Arial"/>
            </a:endParaRPr>
          </a:p>
        </p:txBody>
      </p:sp>
      <p:sp>
        <p:nvSpPr>
          <p:cNvPr id="297" name="Google Shape;297;p25"/>
          <p:cNvSpPr txBox="1"/>
          <p:nvPr/>
        </p:nvSpPr>
        <p:spPr>
          <a:xfrm>
            <a:off x="5534241" y="3748056"/>
            <a:ext cx="5936979" cy="13500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Global Travel Protection Plus (+$490)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Available to all travelers upon enrollment, this plan allows for cancellation for any reason up to 24 hours prior to departure.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 person">
  <p:cSld name="in person">
    <p:spTree>
      <p:nvGrpSpPr>
        <p:cNvPr id="298" name="Shape 298"/>
        <p:cNvGrpSpPr/>
        <p:nvPr/>
      </p:nvGrpSpPr>
      <p:grpSpPr>
        <a:xfrm>
          <a:off x="0" y="0"/>
          <a:ext cx="0" cy="0"/>
          <a:chOff x="0" y="0"/>
          <a:chExt cx="0" cy="0"/>
        </a:xfrm>
      </p:grpSpPr>
      <p:pic>
        <p:nvPicPr>
          <p:cNvPr descr="A person walking on a bridge over a body of water&#10;&#10;Description automatically generated with low confidence" id="299" name="Google Shape;299;p26"/>
          <p:cNvPicPr preferRelativeResize="0"/>
          <p:nvPr/>
        </p:nvPicPr>
        <p:blipFill rotWithShape="1">
          <a:blip r:embed="rId2">
            <a:alphaModFix amt="35000"/>
          </a:blip>
          <a:srcRect b="0" l="0" r="0" t="0"/>
          <a:stretch/>
        </p:blipFill>
        <p:spPr>
          <a:xfrm>
            <a:off x="226" y="0"/>
            <a:ext cx="6095774" cy="3429000"/>
          </a:xfrm>
          <a:prstGeom prst="rect">
            <a:avLst/>
          </a:prstGeom>
          <a:noFill/>
          <a:ln>
            <a:noFill/>
          </a:ln>
        </p:spPr>
      </p:pic>
      <p:pic>
        <p:nvPicPr>
          <p:cNvPr descr="A person standing in a river&#10;&#10;Description automatically generated with medium confidence" id="300" name="Google Shape;300;p26"/>
          <p:cNvPicPr preferRelativeResize="0"/>
          <p:nvPr/>
        </p:nvPicPr>
        <p:blipFill rotWithShape="1">
          <a:blip r:embed="rId3">
            <a:alphaModFix amt="35000"/>
          </a:blip>
          <a:srcRect b="4253" l="0" r="0" t="11480"/>
          <a:stretch/>
        </p:blipFill>
        <p:spPr>
          <a:xfrm>
            <a:off x="6096227" y="3429000"/>
            <a:ext cx="6095773" cy="3429000"/>
          </a:xfrm>
          <a:prstGeom prst="rect">
            <a:avLst/>
          </a:prstGeom>
          <a:noFill/>
          <a:ln>
            <a:noFill/>
          </a:ln>
        </p:spPr>
      </p:pic>
      <p:pic>
        <p:nvPicPr>
          <p:cNvPr id="301" name="Google Shape;301;p26"/>
          <p:cNvPicPr preferRelativeResize="0"/>
          <p:nvPr/>
        </p:nvPicPr>
        <p:blipFill rotWithShape="1">
          <a:blip r:embed="rId4">
            <a:alphaModFix amt="35000"/>
          </a:blip>
          <a:srcRect b="7833" l="0" r="0" t="7834"/>
          <a:stretch/>
        </p:blipFill>
        <p:spPr>
          <a:xfrm>
            <a:off x="1" y="3429000"/>
            <a:ext cx="6095773" cy="3429000"/>
          </a:xfrm>
          <a:prstGeom prst="rect">
            <a:avLst/>
          </a:prstGeom>
          <a:noFill/>
          <a:ln>
            <a:noFill/>
          </a:ln>
        </p:spPr>
      </p:pic>
      <p:pic>
        <p:nvPicPr>
          <p:cNvPr descr="A picture containing person, indoor, crowd&#10;&#10;Description automatically generated" id="302" name="Google Shape;302;p26"/>
          <p:cNvPicPr preferRelativeResize="0"/>
          <p:nvPr/>
        </p:nvPicPr>
        <p:blipFill rotWithShape="1">
          <a:blip r:embed="rId5">
            <a:alphaModFix amt="35000"/>
          </a:blip>
          <a:srcRect b="18518" l="0" r="0" t="7315"/>
          <a:stretch/>
        </p:blipFill>
        <p:spPr>
          <a:xfrm>
            <a:off x="6096001" y="1"/>
            <a:ext cx="6095773" cy="3429000"/>
          </a:xfrm>
          <a:prstGeom prst="rect">
            <a:avLst/>
          </a:prstGeom>
          <a:noFill/>
          <a:ln>
            <a:noFill/>
          </a:ln>
        </p:spPr>
      </p:pic>
      <p:sp>
        <p:nvSpPr>
          <p:cNvPr id="303" name="Google Shape;303;p26"/>
          <p:cNvSpPr/>
          <p:nvPr/>
        </p:nvSpPr>
        <p:spPr>
          <a:xfrm>
            <a:off x="3397413" y="1892035"/>
            <a:ext cx="5396724" cy="3216678"/>
          </a:xfrm>
          <a:prstGeom prst="rect">
            <a:avLst/>
          </a:prstGeom>
          <a:solidFill>
            <a:schemeClr val="lt1"/>
          </a:solidFill>
          <a:ln cap="flat" cmpd="sng" w="762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26"/>
          <p:cNvSpPr txBox="1"/>
          <p:nvPr/>
        </p:nvSpPr>
        <p:spPr>
          <a:xfrm>
            <a:off x="3397638" y="2169573"/>
            <a:ext cx="539672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Arial"/>
                <a:ea typeface="Arial"/>
                <a:cs typeface="Arial"/>
                <a:sym typeface="Arial"/>
              </a:rPr>
              <a:t>Before we get started, please…</a:t>
            </a:r>
            <a:endParaRPr b="0" i="0" sz="1400" u="none" cap="none" strike="noStrike">
              <a:solidFill>
                <a:srgbClr val="000000"/>
              </a:solidFill>
              <a:latin typeface="Arial"/>
              <a:ea typeface="Arial"/>
              <a:cs typeface="Arial"/>
              <a:sym typeface="Arial"/>
            </a:endParaRPr>
          </a:p>
        </p:txBody>
      </p:sp>
      <p:sp>
        <p:nvSpPr>
          <p:cNvPr id="305" name="Google Shape;305;p26"/>
          <p:cNvSpPr/>
          <p:nvPr/>
        </p:nvSpPr>
        <p:spPr>
          <a:xfrm>
            <a:off x="3298022" y="1354567"/>
            <a:ext cx="5595731" cy="739178"/>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Welcome, future travelers! </a:t>
            </a:r>
            <a:endParaRPr b="0" i="0" sz="1400" u="none" cap="none" strike="noStrike">
              <a:solidFill>
                <a:srgbClr val="000000"/>
              </a:solidFill>
              <a:latin typeface="Arial"/>
              <a:ea typeface="Arial"/>
              <a:cs typeface="Arial"/>
              <a:sym typeface="Arial"/>
            </a:endParaRPr>
          </a:p>
        </p:txBody>
      </p:sp>
      <p:sp>
        <p:nvSpPr>
          <p:cNvPr id="306" name="Google Shape;306;p26"/>
          <p:cNvSpPr/>
          <p:nvPr>
            <p:ph idx="2" type="pic"/>
          </p:nvPr>
        </p:nvSpPr>
        <p:spPr>
          <a:xfrm>
            <a:off x="6039680" y="2727577"/>
            <a:ext cx="1920875" cy="1835150"/>
          </a:xfrm>
          <a:prstGeom prst="rect">
            <a:avLst/>
          </a:prstGeom>
          <a:noFill/>
          <a:ln cap="flat" cmpd="sng" w="28575">
            <a:solidFill>
              <a:srgbClr val="1A1A1A"/>
            </a:solidFill>
            <a:prstDash val="solid"/>
            <a:round/>
            <a:headEnd len="sm" w="sm" type="none"/>
            <a:tailEnd len="sm" w="sm" type="none"/>
          </a:ln>
        </p:spPr>
      </p:sp>
      <p:sp>
        <p:nvSpPr>
          <p:cNvPr descr="{&quot;templafy&quot;:{&quot;id&quot;:&quot;d4cd36e6-2841-4b94-9810-ce4135d5da8a&quot;}}" id="307" name="Google Shape;307;p26"/>
          <p:cNvSpPr/>
          <p:nvPr/>
        </p:nvSpPr>
        <p:spPr>
          <a:xfrm>
            <a:off x="5579749" y="4605228"/>
            <a:ext cx="2840735" cy="3180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A1A1A"/>
                </a:solidFill>
                <a:latin typeface="Arial"/>
                <a:ea typeface="Arial"/>
                <a:cs typeface="Arial"/>
                <a:sym typeface="Arial"/>
              </a:rPr>
              <a:t>https://forms.office.com/r/AMuN0QncQ4</a:t>
            </a:r>
            <a:endParaRPr b="0" i="0" sz="1400" u="none" cap="none" strike="noStrike">
              <a:solidFill>
                <a:srgbClr val="000000"/>
              </a:solidFill>
              <a:latin typeface="Arial"/>
              <a:ea typeface="Arial"/>
              <a:cs typeface="Arial"/>
              <a:sym typeface="Arial"/>
            </a:endParaRPr>
          </a:p>
        </p:txBody>
      </p:sp>
      <p:sp>
        <p:nvSpPr>
          <p:cNvPr id="308" name="Google Shape;308;p26"/>
          <p:cNvSpPr/>
          <p:nvPr/>
        </p:nvSpPr>
        <p:spPr>
          <a:xfrm>
            <a:off x="3844459" y="3013500"/>
            <a:ext cx="2119523"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Sign in with the QR code</a:t>
            </a:r>
            <a:endParaRPr b="0" i="0" sz="1400" u="none" cap="none" strike="noStrike">
              <a:solidFill>
                <a:srgbClr val="000000"/>
              </a:solidFill>
              <a:latin typeface="Arial"/>
              <a:ea typeface="Arial"/>
              <a:cs typeface="Arial"/>
              <a:sym typeface="Arial"/>
            </a:endParaRPr>
          </a:p>
        </p:txBody>
      </p:sp>
      <p:pic>
        <p:nvPicPr>
          <p:cNvPr descr="Line arrow: Counter-clockwise curve" id="309" name="Google Shape;309;p26"/>
          <p:cNvPicPr preferRelativeResize="0"/>
          <p:nvPr/>
        </p:nvPicPr>
        <p:blipFill rotWithShape="1">
          <a:blip r:embed="rId6">
            <a:alphaModFix/>
          </a:blip>
          <a:srcRect b="0" l="0" r="0" t="0"/>
          <a:stretch/>
        </p:blipFill>
        <p:spPr>
          <a:xfrm rot="7138717">
            <a:off x="5190722" y="3579806"/>
            <a:ext cx="898638" cy="658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4"/>
          <p:cNvSpPr txBox="1"/>
          <p:nvPr>
            <p:ph idx="1" type="body"/>
          </p:nvPr>
        </p:nvSpPr>
        <p:spPr>
          <a:xfrm>
            <a:off x="2083702" y="2525641"/>
            <a:ext cx="7942262" cy="111486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00B0F0"/>
              </a:buClr>
              <a:buSzPts val="7700"/>
              <a:buNone/>
              <a:defRPr b="1" sz="7700">
                <a:solidFill>
                  <a:srgbClr val="00B0F0"/>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9525" y="6140450"/>
            <a:ext cx="12201526" cy="71755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i="1" sz="2400">
                <a:solidFill>
                  <a:schemeClr val="lt1"/>
                </a:solidFill>
                <a:latin typeface="Arial"/>
                <a:ea typeface="Arial"/>
                <a:cs typeface="Arial"/>
                <a:sym typeface="Aria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31" name="Shape 31"/>
        <p:cNvGrpSpPr/>
        <p:nvPr/>
      </p:nvGrpSpPr>
      <p:grpSpPr>
        <a:xfrm>
          <a:off x="0" y="0"/>
          <a:ext cx="0" cy="0"/>
          <a:chOff x="0" y="0"/>
          <a:chExt cx="0" cy="0"/>
        </a:xfrm>
      </p:grpSpPr>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p:nvPr>
            <p:ph idx="2" type="pic"/>
          </p:nvPr>
        </p:nvSpPr>
        <p:spPr>
          <a:xfrm>
            <a:off x="1363287" y="2218092"/>
            <a:ext cx="4485599" cy="4032000"/>
          </a:xfrm>
          <a:prstGeom prst="rect">
            <a:avLst/>
          </a:prstGeom>
          <a:noFill/>
          <a:ln>
            <a:noFill/>
          </a:ln>
        </p:spPr>
      </p:sp>
      <p:sp>
        <p:nvSpPr>
          <p:cNvPr id="35" name="Google Shape;35;p5"/>
          <p:cNvSpPr txBox="1"/>
          <p:nvPr>
            <p:ph type="title"/>
          </p:nvPr>
        </p:nvSpPr>
        <p:spPr>
          <a:xfrm>
            <a:off x="1091610" y="579879"/>
            <a:ext cx="10024872" cy="96137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subTitle"/>
          </p:nvPr>
        </p:nvSpPr>
        <p:spPr>
          <a:xfrm>
            <a:off x="1091610" y="1572130"/>
            <a:ext cx="10024872" cy="647421"/>
          </a:xfrm>
          <a:prstGeom prst="rect">
            <a:avLst/>
          </a:prstGeom>
          <a:noFill/>
          <a:ln>
            <a:noFill/>
          </a:ln>
        </p:spPr>
        <p:txBody>
          <a:bodyPr anchorCtr="0" anchor="t" bIns="45700" lIns="91425" spcFirstLastPara="1" rIns="91425" wrap="square" tIns="45700">
            <a:noAutofit/>
          </a:bodyPr>
          <a:lstStyle>
            <a:lvl1pPr lvl="0" algn="ctr">
              <a:lnSpc>
                <a:spcPct val="125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5"/>
          <p:cNvSpPr txBox="1"/>
          <p:nvPr>
            <p:ph idx="3" type="body"/>
          </p:nvPr>
        </p:nvSpPr>
        <p:spPr>
          <a:xfrm>
            <a:off x="6038850" y="2599689"/>
            <a:ext cx="6146800" cy="3995931"/>
          </a:xfrm>
          <a:prstGeom prst="rect">
            <a:avLst/>
          </a:prstGeom>
          <a:noFill/>
          <a:ln>
            <a:noFill/>
          </a:ln>
        </p:spPr>
        <p:txBody>
          <a:bodyPr anchorCtr="0" anchor="t" bIns="45700" lIns="91425" spcFirstLastPara="1" rIns="91425" wrap="square" tIns="45700">
            <a:normAutofit/>
          </a:bodyPr>
          <a:lstStyle>
            <a:lvl1pPr indent="-381000" lvl="0" marL="457200" algn="l">
              <a:lnSpc>
                <a:spcPct val="150000"/>
              </a:lnSpc>
              <a:spcBef>
                <a:spcPts val="0"/>
              </a:spcBef>
              <a:spcAft>
                <a:spcPts val="0"/>
              </a:spcAft>
              <a:buClr>
                <a:schemeClr val="dk1"/>
              </a:buClr>
              <a:buSzPts val="2400"/>
              <a:buFont typeface="Calibri"/>
              <a:buAutoNum type="arabicPeriod"/>
              <a:defRPr b="0" sz="2400">
                <a:latin typeface="Arial"/>
                <a:ea typeface="Arial"/>
                <a:cs typeface="Arial"/>
                <a:sym typeface="Arial"/>
              </a:defRPr>
            </a:lvl1pPr>
            <a:lvl2pPr indent="-381000" lvl="1" marL="914400" algn="l">
              <a:lnSpc>
                <a:spcPct val="175000"/>
              </a:lnSpc>
              <a:spcBef>
                <a:spcPts val="0"/>
              </a:spcBef>
              <a:spcAft>
                <a:spcPts val="0"/>
              </a:spcAft>
              <a:buClr>
                <a:schemeClr val="dk1"/>
              </a:buClr>
              <a:buSzPts val="2400"/>
              <a:buFont typeface="Arial"/>
              <a:buChar char="•"/>
              <a:defRPr sz="2400">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Form.RSVPlink&#10;&#10;{&quot;templafy&quot;:{&quot;binding&quot;:&quot;Form.RSVPlink&quot;,&quot;visibility&quot;:{&quot;action&quot;:&quot;hide&quot;,&quot;compareValue&quot;:&quot;&quot;},&quot;type&quot;:&quot;text&quot;}}" id="38" name="Google Shape;38;p5"/>
          <p:cNvSpPr/>
          <p:nvPr/>
        </p:nvSpPr>
        <p:spPr>
          <a:xfrm>
            <a:off x="6514508" y="5974266"/>
            <a:ext cx="4601973" cy="3820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sng"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 Intro slide">
  <p:cSld name="GL Intro slide">
    <p:spTree>
      <p:nvGrpSpPr>
        <p:cNvPr id="39" name="Shape 39"/>
        <p:cNvGrpSpPr/>
        <p:nvPr/>
      </p:nvGrpSpPr>
      <p:grpSpPr>
        <a:xfrm>
          <a:off x="0" y="0"/>
          <a:ext cx="0" cy="0"/>
          <a:chOff x="0" y="0"/>
          <a:chExt cx="0" cy="0"/>
        </a:xfrm>
      </p:grpSpPr>
      <p:sp>
        <p:nvSpPr>
          <p:cNvPr id="40" name="Google Shape;40;p6"/>
          <p:cNvSpPr txBox="1"/>
          <p:nvPr>
            <p:ph type="title"/>
          </p:nvPr>
        </p:nvSpPr>
        <p:spPr>
          <a:xfrm>
            <a:off x="5205405" y="1864477"/>
            <a:ext cx="4367205" cy="8478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descr="{&quot;templafy&quot;:{&quot;id&quot;:&quot;7d81b8af-a15f-45f9-95d0-3456819c3e1f&quot;}}" id="44" name="Google Shape;44;p6" title="Form.TeacherSurname"/>
          <p:cNvSpPr/>
          <p:nvPr/>
        </p:nvSpPr>
        <p:spPr>
          <a:xfrm>
            <a:off x="5158200" y="2489186"/>
            <a:ext cx="6986882" cy="101379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00B9FF"/>
                </a:solidFill>
                <a:latin typeface="Century Gothic"/>
                <a:ea typeface="Century Gothic"/>
                <a:cs typeface="Century Gothic"/>
                <a:sym typeface="Century Gothic"/>
              </a:rPr>
              <a:t>Shannon Schiller</a:t>
            </a:r>
            <a:endParaRPr b="0" i="0" sz="1400" u="none" cap="none" strike="noStrike">
              <a:solidFill>
                <a:srgbClr val="000000"/>
              </a:solidFill>
              <a:latin typeface="Arial"/>
              <a:ea typeface="Arial"/>
              <a:cs typeface="Arial"/>
              <a:sym typeface="Arial"/>
            </a:endParaRPr>
          </a:p>
        </p:txBody>
      </p:sp>
      <p:sp>
        <p:nvSpPr>
          <p:cNvPr id="45" name="Google Shape;45;p6"/>
          <p:cNvSpPr/>
          <p:nvPr>
            <p:ph idx="2" type="pic"/>
          </p:nvPr>
        </p:nvSpPr>
        <p:spPr>
          <a:xfrm>
            <a:off x="838200" y="1752600"/>
            <a:ext cx="4320000" cy="4320000"/>
          </a:xfrm>
          <a:prstGeom prst="ellipse">
            <a:avLst/>
          </a:prstGeom>
          <a:noFill/>
          <a:ln>
            <a:noFill/>
          </a:ln>
        </p:spPr>
      </p:sp>
      <p:sp>
        <p:nvSpPr>
          <p:cNvPr id="46" name="Google Shape;46;p6"/>
          <p:cNvSpPr txBox="1"/>
          <p:nvPr>
            <p:ph idx="1" type="body"/>
          </p:nvPr>
        </p:nvSpPr>
        <p:spPr>
          <a:xfrm>
            <a:off x="5205405" y="3365500"/>
            <a:ext cx="6604000" cy="2679700"/>
          </a:xfrm>
          <a:prstGeom prst="rect">
            <a:avLst/>
          </a:prstGeom>
          <a:noFill/>
          <a:ln>
            <a:noFill/>
          </a:ln>
        </p:spPr>
        <p:txBody>
          <a:bodyPr anchorCtr="0" anchor="t" bIns="45700" lIns="91425" spcFirstLastPara="1" rIns="91425" wrap="square" tIns="45700">
            <a:normAutofit/>
          </a:bodyPr>
          <a:lstStyle>
            <a:lvl1pPr indent="-381000" lvl="0" marL="457200" algn="l">
              <a:lnSpc>
                <a:spcPct val="175000"/>
              </a:lnSpc>
              <a:spcBef>
                <a:spcPts val="0"/>
              </a:spcBef>
              <a:spcAft>
                <a:spcPts val="0"/>
              </a:spcAft>
              <a:buClr>
                <a:srgbClr val="FF0000"/>
              </a:buClr>
              <a:buSzPts val="2400"/>
              <a:buChar char="•"/>
              <a:defRPr sz="2400">
                <a:solidFill>
                  <a:srgbClr val="FF0000"/>
                </a:solidFill>
                <a:latin typeface="Arial"/>
                <a:ea typeface="Arial"/>
                <a:cs typeface="Arial"/>
                <a:sym typeface="Arial"/>
              </a:defRPr>
            </a:lvl1pPr>
            <a:lvl2pPr indent="-381000" lvl="1" marL="9144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2pPr>
            <a:lvl3pPr indent="-381000" lvl="2" marL="13716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3pPr>
            <a:lvl4pPr indent="-381000" lvl="3" marL="18288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4pPr>
            <a:lvl5pPr indent="-381000" lvl="4" marL="2286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y I Travel Photo Fill in slide">
  <p:cSld name="Why I Travel Photo Fill in slide">
    <p:spTree>
      <p:nvGrpSpPr>
        <p:cNvPr id="47" name="Shape 47"/>
        <p:cNvGrpSpPr/>
        <p:nvPr/>
      </p:nvGrpSpPr>
      <p:grpSpPr>
        <a:xfrm>
          <a:off x="0" y="0"/>
          <a:ext cx="0" cy="0"/>
          <a:chOff x="0" y="0"/>
          <a:chExt cx="0" cy="0"/>
        </a:xfrm>
      </p:grpSpPr>
      <p:sp>
        <p:nvSpPr>
          <p:cNvPr id="48" name="Google Shape;48;p7"/>
          <p:cNvSpPr/>
          <p:nvPr>
            <p:ph idx="2" type="pic"/>
          </p:nvPr>
        </p:nvSpPr>
        <p:spPr>
          <a:xfrm>
            <a:off x="275735" y="272562"/>
            <a:ext cx="3696189" cy="3604113"/>
          </a:xfrm>
          <a:prstGeom prst="rect">
            <a:avLst/>
          </a:prstGeom>
          <a:noFill/>
          <a:ln>
            <a:noFill/>
          </a:ln>
        </p:spPr>
      </p:sp>
      <p:sp>
        <p:nvSpPr>
          <p:cNvPr id="49" name="Google Shape;49;p7"/>
          <p:cNvSpPr/>
          <p:nvPr>
            <p:ph idx="3" type="pic"/>
          </p:nvPr>
        </p:nvSpPr>
        <p:spPr>
          <a:xfrm>
            <a:off x="275735" y="4088422"/>
            <a:ext cx="3696189" cy="2393706"/>
          </a:xfrm>
          <a:prstGeom prst="rect">
            <a:avLst/>
          </a:prstGeom>
          <a:noFill/>
          <a:ln>
            <a:noFill/>
          </a:ln>
        </p:spPr>
      </p:sp>
      <p:sp>
        <p:nvSpPr>
          <p:cNvPr id="50" name="Google Shape;50;p7"/>
          <p:cNvSpPr/>
          <p:nvPr>
            <p:ph idx="4" type="pic"/>
          </p:nvPr>
        </p:nvSpPr>
        <p:spPr>
          <a:xfrm>
            <a:off x="4222751" y="4088422"/>
            <a:ext cx="3696189" cy="2393706"/>
          </a:xfrm>
          <a:prstGeom prst="rect">
            <a:avLst/>
          </a:prstGeom>
          <a:noFill/>
          <a:ln>
            <a:noFill/>
          </a:ln>
        </p:spPr>
      </p:sp>
      <p:sp>
        <p:nvSpPr>
          <p:cNvPr id="51" name="Google Shape;51;p7"/>
          <p:cNvSpPr/>
          <p:nvPr>
            <p:ph idx="5" type="pic"/>
          </p:nvPr>
        </p:nvSpPr>
        <p:spPr>
          <a:xfrm>
            <a:off x="4222751" y="272562"/>
            <a:ext cx="3696189" cy="2329961"/>
          </a:xfrm>
          <a:prstGeom prst="rect">
            <a:avLst/>
          </a:prstGeom>
          <a:noFill/>
          <a:ln>
            <a:noFill/>
          </a:ln>
        </p:spPr>
      </p:sp>
      <p:sp>
        <p:nvSpPr>
          <p:cNvPr id="52" name="Google Shape;52;p7"/>
          <p:cNvSpPr/>
          <p:nvPr>
            <p:ph idx="6" type="pic"/>
          </p:nvPr>
        </p:nvSpPr>
        <p:spPr>
          <a:xfrm>
            <a:off x="8152175" y="272562"/>
            <a:ext cx="3696189" cy="3604113"/>
          </a:xfrm>
          <a:prstGeom prst="rect">
            <a:avLst/>
          </a:prstGeom>
          <a:noFill/>
          <a:ln>
            <a:noFill/>
          </a:ln>
        </p:spPr>
      </p:sp>
      <p:sp>
        <p:nvSpPr>
          <p:cNvPr id="53" name="Google Shape;53;p7"/>
          <p:cNvSpPr/>
          <p:nvPr>
            <p:ph idx="7" type="pic"/>
          </p:nvPr>
        </p:nvSpPr>
        <p:spPr>
          <a:xfrm>
            <a:off x="8152175" y="4088422"/>
            <a:ext cx="3696189" cy="239370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F intro slide">
  <p:cSld name="EF intro slide">
    <p:spTree>
      <p:nvGrpSpPr>
        <p:cNvPr id="54" name="Shape 54"/>
        <p:cNvGrpSpPr/>
        <p:nvPr/>
      </p:nvGrpSpPr>
      <p:grpSpPr>
        <a:xfrm>
          <a:off x="0" y="0"/>
          <a:ext cx="0" cy="0"/>
          <a:chOff x="0" y="0"/>
          <a:chExt cx="0" cy="0"/>
        </a:xfrm>
      </p:grpSpPr>
      <p:sp>
        <p:nvSpPr>
          <p:cNvPr id="55" name="Google Shape;55;p8"/>
          <p:cNvSpPr/>
          <p:nvPr/>
        </p:nvSpPr>
        <p:spPr>
          <a:xfrm>
            <a:off x="6248400" y="2822952"/>
            <a:ext cx="5834743" cy="280147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75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Over 55 years of experience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Staff on the ground 365 days a year in over 50 countries including an office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lnSpc>
                <a:spcPct val="175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World leader in international education</a:t>
            </a:r>
            <a:endParaRPr b="0" i="0" sz="1400" u="none" cap="none" strike="noStrike">
              <a:solidFill>
                <a:srgbClr val="000000"/>
              </a:solidFill>
              <a:latin typeface="Arial"/>
              <a:ea typeface="Arial"/>
              <a:cs typeface="Arial"/>
              <a:sym typeface="Arial"/>
            </a:endParaRPr>
          </a:p>
          <a:p>
            <a:pPr indent="-342900" lvl="0" marL="342900" marR="0" rtl="0" algn="l">
              <a:lnSpc>
                <a:spcPct val="175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Accredited, just like our school</a:t>
            </a:r>
            <a:endParaRPr b="0" i="0" sz="1400" u="none" cap="none" strike="noStrike">
              <a:solidFill>
                <a:srgbClr val="000000"/>
              </a:solidFill>
              <a:latin typeface="Arial"/>
              <a:ea typeface="Arial"/>
              <a:cs typeface="Arial"/>
              <a:sym typeface="Arial"/>
            </a:endParaRPr>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8"/>
          <p:cNvCxnSpPr/>
          <p:nvPr/>
        </p:nvCxnSpPr>
        <p:spPr>
          <a:xfrm>
            <a:off x="3798473" y="1550318"/>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id="60" name="Google Shape;60;p8"/>
          <p:cNvSpPr/>
          <p:nvPr>
            <p:ph idx="2" type="pic"/>
          </p:nvPr>
        </p:nvSpPr>
        <p:spPr>
          <a:xfrm>
            <a:off x="1363287" y="2218092"/>
            <a:ext cx="4485599" cy="4032000"/>
          </a:xfrm>
          <a:prstGeom prst="rect">
            <a:avLst/>
          </a:prstGeom>
          <a:noFill/>
          <a:ln>
            <a:noFill/>
          </a:ln>
        </p:spPr>
      </p:sp>
      <p:sp>
        <p:nvSpPr>
          <p:cNvPr id="61" name="Google Shape;61;p8"/>
          <p:cNvSpPr txBox="1"/>
          <p:nvPr>
            <p:ph type="title"/>
          </p:nvPr>
        </p:nvSpPr>
        <p:spPr>
          <a:xfrm>
            <a:off x="1091610" y="579879"/>
            <a:ext cx="10024872" cy="96137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 type="subTitle"/>
          </p:nvPr>
        </p:nvSpPr>
        <p:spPr>
          <a:xfrm>
            <a:off x="1091610" y="1572130"/>
            <a:ext cx="10024872" cy="647421"/>
          </a:xfrm>
          <a:prstGeom prst="rect">
            <a:avLst/>
          </a:prstGeom>
          <a:noFill/>
          <a:ln>
            <a:noFill/>
          </a:ln>
        </p:spPr>
        <p:txBody>
          <a:bodyPr anchorCtr="0" anchor="t" bIns="45700" lIns="91425" spcFirstLastPara="1" rIns="91425" wrap="square" tIns="45700">
            <a:noAutofit/>
          </a:bodyPr>
          <a:lstStyle>
            <a:lvl1pPr lvl="0" algn="ctr">
              <a:lnSpc>
                <a:spcPct val="125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descr="{&quot;templafy&quot;:{&quot;id&quot;:&quot;3f395e49-294d-41cd-8ba1-dc9020fb3d9e&quot;}}" id="63" name="Google Shape;63;p8" title="Form.OfficeNearby.Offices"/>
          <p:cNvSpPr/>
          <p:nvPr/>
        </p:nvSpPr>
        <p:spPr>
          <a:xfrm>
            <a:off x="6583680" y="4023790"/>
            <a:ext cx="5039360" cy="50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Madrid, Spain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MAP">
  <p:cSld name="map MAP">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1594219" y="940011"/>
            <a:ext cx="9003562" cy="570782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cxnSp>
        <p:nvCxnSpPr>
          <p:cNvPr id="66" name="Google Shape;66;p9"/>
          <p:cNvCxnSpPr/>
          <p:nvPr/>
        </p:nvCxnSpPr>
        <p:spPr>
          <a:xfrm>
            <a:off x="1445029" y="761760"/>
            <a:ext cx="9301942" cy="0"/>
          </a:xfrm>
          <a:prstGeom prst="straightConnector1">
            <a:avLst/>
          </a:prstGeom>
          <a:noFill/>
          <a:ln cap="flat" cmpd="sng" w="19050">
            <a:solidFill>
              <a:schemeClr val="dk1"/>
            </a:solidFill>
            <a:prstDash val="solid"/>
            <a:miter lim="800000"/>
            <a:headEnd len="sm" w="sm" type="none"/>
            <a:tailEnd len="sm" w="sm" type="none"/>
          </a:ln>
        </p:spPr>
      </p:cxnSp>
      <p:pic>
        <p:nvPicPr>
          <p:cNvPr id="67" name="Google Shape;67;p9"/>
          <p:cNvPicPr preferRelativeResize="0"/>
          <p:nvPr/>
        </p:nvPicPr>
        <p:blipFill rotWithShape="1">
          <a:blip r:embed="rId3">
            <a:alphaModFix/>
          </a:blip>
          <a:srcRect b="0" l="15780" r="15780" t="0"/>
          <a:stretch/>
        </p:blipFill>
        <p:spPr>
          <a:xfrm>
            <a:off x="3784909" y="3429000"/>
            <a:ext cx="1395766" cy="1355066"/>
          </a:xfrm>
          <a:prstGeom prst="ellipse">
            <a:avLst/>
          </a:prstGeom>
          <a:noFill/>
          <a:ln>
            <a:noFill/>
          </a:ln>
          <a:effectLst>
            <a:outerShdw blurRad="50800" rotWithShape="0" algn="tl" dir="2700000" dist="38100">
              <a:srgbClr val="000000">
                <a:alpha val="40000"/>
              </a:srgbClr>
            </a:outerShdw>
          </a:effectLst>
        </p:spPr>
      </p:pic>
      <p:pic>
        <p:nvPicPr>
          <p:cNvPr id="68" name="Google Shape;68;p9"/>
          <p:cNvPicPr preferRelativeResize="0"/>
          <p:nvPr/>
        </p:nvPicPr>
        <p:blipFill rotWithShape="1">
          <a:blip r:embed="rId4">
            <a:alphaModFix/>
          </a:blip>
          <a:srcRect b="7555" l="10786" r="1016" t="24435"/>
          <a:stretch/>
        </p:blipFill>
        <p:spPr>
          <a:xfrm>
            <a:off x="7424037" y="1935482"/>
            <a:ext cx="1395766" cy="1355066"/>
          </a:xfrm>
          <a:prstGeom prst="ellipse">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MAP">
  <p:cSld name="1 MAP">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2">
            <a:alphaModFix/>
          </a:blip>
          <a:srcRect b="0" l="0" r="0" t="0"/>
          <a:stretch/>
        </p:blipFill>
        <p:spPr>
          <a:xfrm>
            <a:off x="2113821" y="1513102"/>
            <a:ext cx="10502077" cy="3647744"/>
          </a:xfrm>
          <a:prstGeom prst="rect">
            <a:avLst/>
          </a:prstGeom>
          <a:noFill/>
          <a:ln>
            <a:noFill/>
          </a:ln>
        </p:spPr>
      </p:pic>
      <p:sp>
        <p:nvSpPr>
          <p:cNvPr id="71" name="Google Shape;71;p10"/>
          <p:cNvSpPr/>
          <p:nvPr/>
        </p:nvSpPr>
        <p:spPr>
          <a:xfrm>
            <a:off x="-3028090" y="788867"/>
            <a:ext cx="5141911" cy="5280265"/>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2" name="Google Shape;72;p10"/>
          <p:cNvPicPr preferRelativeResize="0"/>
          <p:nvPr/>
        </p:nvPicPr>
        <p:blipFill rotWithShape="1">
          <a:blip r:embed="rId3">
            <a:alphaModFix/>
          </a:blip>
          <a:srcRect b="0" l="16685" r="16684" t="0"/>
          <a:stretch/>
        </p:blipFill>
        <p:spPr>
          <a:xfrm>
            <a:off x="2680447" y="732463"/>
            <a:ext cx="1845317" cy="1845317"/>
          </a:xfrm>
          <a:prstGeom prst="ellipse">
            <a:avLst/>
          </a:prstGeom>
          <a:noFill/>
          <a:ln>
            <a:noFill/>
          </a:ln>
        </p:spPr>
      </p:pic>
      <p:pic>
        <p:nvPicPr>
          <p:cNvPr id="73" name="Google Shape;73;p10"/>
          <p:cNvPicPr preferRelativeResize="0"/>
          <p:nvPr/>
        </p:nvPicPr>
        <p:blipFill rotWithShape="1">
          <a:blip r:embed="rId4">
            <a:alphaModFix/>
          </a:blip>
          <a:srcRect b="0" l="16667" r="16666" t="0"/>
          <a:stretch/>
        </p:blipFill>
        <p:spPr>
          <a:xfrm>
            <a:off x="4711537" y="732462"/>
            <a:ext cx="1845317" cy="1845317"/>
          </a:xfrm>
          <a:prstGeom prst="ellipse">
            <a:avLst/>
          </a:prstGeom>
          <a:noFill/>
          <a:ln>
            <a:noFill/>
          </a:ln>
        </p:spPr>
      </p:pic>
      <p:pic>
        <p:nvPicPr>
          <p:cNvPr id="74" name="Google Shape;74;p10"/>
          <p:cNvPicPr preferRelativeResize="0"/>
          <p:nvPr/>
        </p:nvPicPr>
        <p:blipFill rotWithShape="1">
          <a:blip r:embed="rId5">
            <a:alphaModFix/>
          </a:blip>
          <a:srcRect b="0" l="16778" r="16778" t="0"/>
          <a:stretch/>
        </p:blipFill>
        <p:spPr>
          <a:xfrm>
            <a:off x="6742627" y="732461"/>
            <a:ext cx="1845317" cy="1845317"/>
          </a:xfrm>
          <a:prstGeom prst="ellipse">
            <a:avLst/>
          </a:prstGeom>
          <a:noFill/>
          <a:ln>
            <a:noFill/>
          </a:ln>
        </p:spPr>
      </p:pic>
      <p:pic>
        <p:nvPicPr>
          <p:cNvPr id="75" name="Google Shape;75;p10"/>
          <p:cNvPicPr preferRelativeResize="0"/>
          <p:nvPr/>
        </p:nvPicPr>
        <p:blipFill rotWithShape="1">
          <a:blip r:embed="rId6">
            <a:alphaModFix/>
          </a:blip>
          <a:srcRect b="7976" l="39154" r="1205" t="2251"/>
          <a:stretch/>
        </p:blipFill>
        <p:spPr>
          <a:xfrm>
            <a:off x="8773716" y="745898"/>
            <a:ext cx="1845317" cy="1845317"/>
          </a:xfrm>
          <a:prstGeom prst="ellipse">
            <a:avLst/>
          </a:prstGeom>
          <a:noFill/>
          <a:ln>
            <a:noFill/>
          </a:ln>
        </p:spPr>
      </p:pic>
      <p:pic>
        <p:nvPicPr>
          <p:cNvPr id="76" name="Google Shape;76;p10"/>
          <p:cNvPicPr preferRelativeResize="0"/>
          <p:nvPr/>
        </p:nvPicPr>
        <p:blipFill rotWithShape="1">
          <a:blip r:embed="rId7">
            <a:alphaModFix/>
          </a:blip>
          <a:srcRect b="0" l="16671" r="16671" t="0"/>
          <a:stretch/>
        </p:blipFill>
        <p:spPr>
          <a:xfrm>
            <a:off x="2680447" y="4280221"/>
            <a:ext cx="1845317" cy="1845317"/>
          </a:xfrm>
          <a:prstGeom prst="ellipse">
            <a:avLst/>
          </a:prstGeom>
          <a:noFill/>
          <a:ln>
            <a:noFill/>
          </a:ln>
        </p:spPr>
      </p:pic>
      <p:pic>
        <p:nvPicPr>
          <p:cNvPr id="77" name="Google Shape;77;p10"/>
          <p:cNvPicPr preferRelativeResize="0"/>
          <p:nvPr/>
        </p:nvPicPr>
        <p:blipFill rotWithShape="1">
          <a:blip r:embed="rId8">
            <a:alphaModFix/>
          </a:blip>
          <a:srcRect b="0" l="16796" r="16795" t="0"/>
          <a:stretch/>
        </p:blipFill>
        <p:spPr>
          <a:xfrm>
            <a:off x="4711537" y="4280220"/>
            <a:ext cx="1845317" cy="1845317"/>
          </a:xfrm>
          <a:prstGeom prst="ellipse">
            <a:avLst/>
          </a:prstGeom>
          <a:noFill/>
          <a:ln>
            <a:noFill/>
          </a:ln>
        </p:spPr>
      </p:pic>
      <p:sp>
        <p:nvSpPr>
          <p:cNvPr id="78" name="Google Shape;78;p10"/>
          <p:cNvSpPr txBox="1"/>
          <p:nvPr/>
        </p:nvSpPr>
        <p:spPr>
          <a:xfrm>
            <a:off x="24844" y="2875052"/>
            <a:ext cx="2232754" cy="9238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Madrid</a:t>
            </a:r>
            <a:endParaRPr b="0" i="0" sz="1400" u="none" cap="none" strike="noStrike">
              <a:solidFill>
                <a:srgbClr val="000000"/>
              </a:solidFill>
              <a:latin typeface="Arial"/>
              <a:ea typeface="Arial"/>
              <a:cs typeface="Arial"/>
              <a:sym typeface="Arial"/>
            </a:endParaRPr>
          </a:p>
          <a:p>
            <a:pPr indent="0" lvl="0" marL="0" marR="0" rtl="0" algn="l">
              <a:lnSpc>
                <a:spcPct val="125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Days 1-4</a:t>
            </a:r>
            <a:endParaRPr b="0" i="0" sz="1400" u="none" cap="none" strike="noStrike">
              <a:solidFill>
                <a:srgbClr val="000000"/>
              </a:solidFill>
              <a:latin typeface="Arial"/>
              <a:ea typeface="Arial"/>
              <a:cs typeface="Arial"/>
              <a:sym typeface="Arial"/>
            </a:endParaRPr>
          </a:p>
        </p:txBody>
      </p:sp>
      <p:sp>
        <p:nvSpPr>
          <p:cNvPr id="79" name="Google Shape;79;p10"/>
          <p:cNvSpPr txBox="1"/>
          <p:nvPr/>
        </p:nvSpPr>
        <p:spPr>
          <a:xfrm>
            <a:off x="2855913" y="2719385"/>
            <a:ext cx="1490662" cy="54838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Fly overnight to Spain</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6919954" y="2737459"/>
            <a:ext cx="1490662" cy="6115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the Prado Museum</a:t>
            </a:r>
            <a:endParaRPr b="0" i="0" sz="1200" u="none" cap="none" strike="noStrike">
              <a:solidFill>
                <a:srgbClr val="757070"/>
              </a:solidFill>
              <a:latin typeface="Arial"/>
              <a:ea typeface="Arial"/>
              <a:cs typeface="Arial"/>
              <a:sym typeface="Arial"/>
            </a:endParaRPr>
          </a:p>
        </p:txBody>
      </p:sp>
      <p:sp>
        <p:nvSpPr>
          <p:cNvPr id="81" name="Google Shape;81;p10"/>
          <p:cNvSpPr txBox="1"/>
          <p:nvPr/>
        </p:nvSpPr>
        <p:spPr>
          <a:xfrm>
            <a:off x="4883548" y="3513847"/>
            <a:ext cx="1490662" cy="62537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day trip to Toledo</a:t>
            </a:r>
            <a:endParaRPr b="0" i="0" sz="1400" u="none" cap="none" strike="noStrike">
              <a:solidFill>
                <a:srgbClr val="000000"/>
              </a:solidFill>
              <a:latin typeface="Arial"/>
              <a:ea typeface="Arial"/>
              <a:cs typeface="Arial"/>
              <a:sym typeface="Arial"/>
            </a:endParaRPr>
          </a:p>
        </p:txBody>
      </p:sp>
      <p:sp>
        <p:nvSpPr>
          <p:cNvPr id="82" name="Google Shape;82;p10"/>
          <p:cNvSpPr txBox="1"/>
          <p:nvPr/>
        </p:nvSpPr>
        <p:spPr>
          <a:xfrm>
            <a:off x="2824188" y="3515482"/>
            <a:ext cx="1490662" cy="71502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the Royal Palace</a:t>
            </a:r>
            <a:endParaRPr b="0" i="0" sz="1400" u="none" cap="none" strike="noStrike">
              <a:solidFill>
                <a:srgbClr val="000000"/>
              </a:solidFill>
              <a:latin typeface="Arial"/>
              <a:ea typeface="Arial"/>
              <a:cs typeface="Arial"/>
              <a:sym typeface="Arial"/>
            </a:endParaRPr>
          </a:p>
        </p:txBody>
      </p:sp>
      <p:sp>
        <p:nvSpPr>
          <p:cNvPr id="83" name="Google Shape;83;p10"/>
          <p:cNvSpPr txBox="1"/>
          <p:nvPr/>
        </p:nvSpPr>
        <p:spPr>
          <a:xfrm>
            <a:off x="6919953" y="3512460"/>
            <a:ext cx="1490662" cy="66166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the Toledo Cathedral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757070"/>
              </a:buClr>
              <a:buSzPts val="1200"/>
              <a:buFont typeface="Arial"/>
              <a:buNone/>
            </a:pPr>
            <a:r>
              <a:t/>
            </a:r>
            <a:endParaRPr b="0" i="0" sz="1200" u="none" cap="none" strike="noStrike">
              <a:solidFill>
                <a:srgbClr val="757070"/>
              </a:solidFill>
              <a:latin typeface="Arial"/>
              <a:ea typeface="Arial"/>
              <a:cs typeface="Arial"/>
              <a:sym typeface="Arial"/>
            </a:endParaRPr>
          </a:p>
        </p:txBody>
      </p:sp>
      <p:sp>
        <p:nvSpPr>
          <p:cNvPr id="84" name="Google Shape;84;p10"/>
          <p:cNvSpPr txBox="1"/>
          <p:nvPr/>
        </p:nvSpPr>
        <p:spPr>
          <a:xfrm>
            <a:off x="8951043" y="2737315"/>
            <a:ext cx="1490662" cy="71502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guided tour of Madrid </a:t>
            </a:r>
            <a:endParaRPr b="0" i="0" sz="1400" u="none" cap="none" strike="noStrike">
              <a:solidFill>
                <a:srgbClr val="000000"/>
              </a:solidFill>
              <a:latin typeface="Arial"/>
              <a:ea typeface="Arial"/>
              <a:cs typeface="Arial"/>
              <a:sym typeface="Arial"/>
            </a:endParaRPr>
          </a:p>
        </p:txBody>
      </p:sp>
      <p:sp>
        <p:nvSpPr>
          <p:cNvPr id="85" name="Google Shape;85;p10"/>
          <p:cNvSpPr txBox="1"/>
          <p:nvPr/>
        </p:nvSpPr>
        <p:spPr>
          <a:xfrm>
            <a:off x="4905461" y="2737459"/>
            <a:ext cx="1490662" cy="54838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Explore Madrid with your group</a:t>
            </a:r>
            <a:endParaRPr b="0" i="0" sz="1200" u="none" cap="none" strike="noStrike">
              <a:solidFill>
                <a:srgbClr val="757070"/>
              </a:solidFill>
              <a:latin typeface="Arial"/>
              <a:ea typeface="Arial"/>
              <a:cs typeface="Arial"/>
              <a:sym typeface="Arial"/>
            </a:endParaRPr>
          </a:p>
        </p:txBody>
      </p:sp>
      <p:grpSp>
        <p:nvGrpSpPr>
          <p:cNvPr id="86" name="Google Shape;86;p10"/>
          <p:cNvGrpSpPr/>
          <p:nvPr/>
        </p:nvGrpSpPr>
        <p:grpSpPr>
          <a:xfrm>
            <a:off x="2494674" y="527060"/>
            <a:ext cx="879025" cy="879025"/>
            <a:chOff x="2723862" y="536909"/>
            <a:chExt cx="879025" cy="879025"/>
          </a:xfrm>
        </p:grpSpPr>
        <p:sp>
          <p:nvSpPr>
            <p:cNvPr id="87" name="Google Shape;87;p10"/>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0"/>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9" name="Google Shape;89;p10"/>
            <p:cNvSpPr txBox="1"/>
            <p:nvPr/>
          </p:nvSpPr>
          <p:spPr>
            <a:xfrm>
              <a:off x="2756621" y="783049"/>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1</a:t>
              </a:r>
              <a:endParaRPr b="0" i="0" sz="1400" u="none" cap="none" strike="noStrike">
                <a:solidFill>
                  <a:srgbClr val="000000"/>
                </a:solidFill>
                <a:latin typeface="Arial"/>
                <a:ea typeface="Arial"/>
                <a:cs typeface="Arial"/>
                <a:sym typeface="Arial"/>
              </a:endParaRPr>
            </a:p>
          </p:txBody>
        </p:sp>
      </p:grpSp>
      <p:grpSp>
        <p:nvGrpSpPr>
          <p:cNvPr id="90" name="Google Shape;90;p10"/>
          <p:cNvGrpSpPr/>
          <p:nvPr/>
        </p:nvGrpSpPr>
        <p:grpSpPr>
          <a:xfrm>
            <a:off x="4711536" y="527058"/>
            <a:ext cx="879025" cy="879025"/>
            <a:chOff x="2723862" y="536909"/>
            <a:chExt cx="879025" cy="879025"/>
          </a:xfrm>
        </p:grpSpPr>
        <p:sp>
          <p:nvSpPr>
            <p:cNvPr id="91" name="Google Shape;91;p10"/>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0"/>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93" name="Google Shape;93;p10"/>
            <p:cNvSpPr txBox="1"/>
            <p:nvPr/>
          </p:nvSpPr>
          <p:spPr>
            <a:xfrm>
              <a:off x="2747068" y="783050"/>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2</a:t>
              </a:r>
              <a:endParaRPr b="0" i="0" sz="1400" u="none" cap="none" strike="noStrike">
                <a:solidFill>
                  <a:srgbClr val="000000"/>
                </a:solidFill>
                <a:latin typeface="Arial"/>
                <a:ea typeface="Arial"/>
                <a:cs typeface="Arial"/>
                <a:sym typeface="Arial"/>
              </a:endParaRPr>
            </a:p>
          </p:txBody>
        </p:sp>
      </p:grpSp>
      <p:sp>
        <p:nvSpPr>
          <p:cNvPr id="94" name="Google Shape;94;p10"/>
          <p:cNvSpPr txBox="1"/>
          <p:nvPr/>
        </p:nvSpPr>
        <p:spPr>
          <a:xfrm>
            <a:off x="9002268" y="3509629"/>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Fly to Paris</a:t>
            </a:r>
            <a:endParaRPr b="0" i="0" sz="1400" u="none" cap="none" strike="noStrike">
              <a:solidFill>
                <a:srgbClr val="000000"/>
              </a:solidFill>
              <a:latin typeface="Arial"/>
              <a:ea typeface="Arial"/>
              <a:cs typeface="Arial"/>
              <a:sym typeface="Arial"/>
            </a:endParaRPr>
          </a:p>
        </p:txBody>
      </p:sp>
      <p:grpSp>
        <p:nvGrpSpPr>
          <p:cNvPr id="95" name="Google Shape;95;p10"/>
          <p:cNvGrpSpPr/>
          <p:nvPr/>
        </p:nvGrpSpPr>
        <p:grpSpPr>
          <a:xfrm>
            <a:off x="8785542" y="527058"/>
            <a:ext cx="879025" cy="879025"/>
            <a:chOff x="2723862" y="536909"/>
            <a:chExt cx="879025" cy="879025"/>
          </a:xfrm>
        </p:grpSpPr>
        <p:sp>
          <p:nvSpPr>
            <p:cNvPr id="96" name="Google Shape;96;p10"/>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0"/>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98" name="Google Shape;98;p10"/>
            <p:cNvSpPr txBox="1"/>
            <p:nvPr/>
          </p:nvSpPr>
          <p:spPr>
            <a:xfrm>
              <a:off x="2747068" y="783050"/>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3</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5.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6.jpg"/><Relationship Id="rId4" Type="http://schemas.openxmlformats.org/officeDocument/2006/relationships/image" Target="../media/image6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5.jpg"/><Relationship Id="rId4" Type="http://schemas.openxmlformats.org/officeDocument/2006/relationships/image" Target="../media/image64.jpg"/><Relationship Id="rId5" Type="http://schemas.openxmlformats.org/officeDocument/2006/relationships/image" Target="../media/image67.jpg"/><Relationship Id="rId6" Type="http://schemas.openxmlformats.org/officeDocument/2006/relationships/image" Target="../media/image60.jpg"/><Relationship Id="rId7" Type="http://schemas.openxmlformats.org/officeDocument/2006/relationships/image" Target="../media/image5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66.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84.jp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1.png"/><Relationship Id="rId7" Type="http://schemas.openxmlformats.org/officeDocument/2006/relationships/image" Target="../media/image8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t7CnuHg4Ddk&amp;feature=youtu.be" TargetMode="External"/><Relationship Id="rId4" Type="http://schemas.openxmlformats.org/officeDocument/2006/relationships/image" Target="../media/image4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70.png"/><Relationship Id="rId4" Type="http://schemas.openxmlformats.org/officeDocument/2006/relationships/image" Target="../media/image81.png"/><Relationship Id="rId5" Type="http://schemas.openxmlformats.org/officeDocument/2006/relationships/image" Target="../media/image7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79.png"/><Relationship Id="rId4" Type="http://schemas.openxmlformats.org/officeDocument/2006/relationships/image" Target="../media/image76.png"/><Relationship Id="rId5" Type="http://schemas.openxmlformats.org/officeDocument/2006/relationships/image" Target="../media/image82.png"/><Relationship Id="rId6" Type="http://schemas.openxmlformats.org/officeDocument/2006/relationships/image" Target="../media/image99.png"/><Relationship Id="rId7" Type="http://schemas.openxmlformats.org/officeDocument/2006/relationships/image" Target="../media/image7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78.jpg"/><Relationship Id="rId4" Type="http://schemas.openxmlformats.org/officeDocument/2006/relationships/image" Target="../media/image77.png"/><Relationship Id="rId9" Type="http://schemas.openxmlformats.org/officeDocument/2006/relationships/image" Target="../media/image86.jpg"/><Relationship Id="rId5" Type="http://schemas.openxmlformats.org/officeDocument/2006/relationships/image" Target="../media/image83.png"/><Relationship Id="rId6" Type="http://schemas.openxmlformats.org/officeDocument/2006/relationships/image" Target="../media/image80.png"/><Relationship Id="rId7" Type="http://schemas.openxmlformats.org/officeDocument/2006/relationships/image" Target="../media/image88.jpg"/><Relationship Id="rId8" Type="http://schemas.openxmlformats.org/officeDocument/2006/relationships/image" Target="../media/image8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92.png"/><Relationship Id="rId4" Type="http://schemas.openxmlformats.org/officeDocument/2006/relationships/image" Target="../media/image90.png"/><Relationship Id="rId5" Type="http://schemas.openxmlformats.org/officeDocument/2006/relationships/image" Target="../media/image9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image" Target="../media/image95.png"/><Relationship Id="rId5" Type="http://schemas.openxmlformats.org/officeDocument/2006/relationships/image" Target="../media/image102.png"/><Relationship Id="rId6" Type="http://schemas.openxmlformats.org/officeDocument/2006/relationships/image" Target="../media/image96.png"/><Relationship Id="rId7" Type="http://schemas.openxmlformats.org/officeDocument/2006/relationships/image" Target="../media/image89.png"/><Relationship Id="rId8" Type="http://schemas.openxmlformats.org/officeDocument/2006/relationships/image" Target="../media/image93.png"/><Relationship Id="rId10" Type="http://schemas.openxmlformats.org/officeDocument/2006/relationships/image" Target="../media/image10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04.jpg"/><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8.jpg"/><Relationship Id="rId4" Type="http://schemas.openxmlformats.org/officeDocument/2006/relationships/image" Target="../media/image46.jpg"/><Relationship Id="rId5" Type="http://schemas.openxmlformats.org/officeDocument/2006/relationships/image" Target="../media/image53.jpg"/><Relationship Id="rId6" Type="http://schemas.openxmlformats.org/officeDocument/2006/relationships/image" Target="../media/image54.jpg"/><Relationship Id="rId7" Type="http://schemas.openxmlformats.org/officeDocument/2006/relationships/image" Target="../media/image50.jpg"/><Relationship Id="rId8" Type="http://schemas.openxmlformats.org/officeDocument/2006/relationships/image" Target="../media/image5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7"/>
          <p:cNvPicPr preferRelativeResize="0"/>
          <p:nvPr>
            <p:ph idx="2" type="pic"/>
          </p:nvPr>
        </p:nvPicPr>
        <p:blipFill rotWithShape="1">
          <a:blip r:embed="rId3">
            <a:alphaModFix/>
          </a:blip>
          <a:srcRect b="1295" l="0" r="0" t="1295"/>
          <a:stretch/>
        </p:blipFill>
        <p:spPr>
          <a:xfrm>
            <a:off x="6039680" y="2727577"/>
            <a:ext cx="1920875" cy="1835150"/>
          </a:xfrm>
          <a:prstGeom prst="rect">
            <a:avLst/>
          </a:prstGeom>
          <a:noFill/>
          <a:ln cap="flat" cmpd="sng" w="28575">
            <a:solidFill>
              <a:srgbClr val="1A1A1A"/>
            </a:solidFill>
            <a:prstDash val="solid"/>
            <a:round/>
            <a:headEnd len="sm" w="sm" type="none"/>
            <a:tailEnd len="sm" w="sm" type="none"/>
          </a:ln>
        </p:spPr>
      </p:pic>
      <p:sp>
        <p:nvSpPr>
          <p:cNvPr id="315" name="Google Shape;315;p27"/>
          <p:cNvSpPr/>
          <p:nvPr/>
        </p:nvSpPr>
        <p:spPr>
          <a:xfrm>
            <a:off x="3844459" y="3013500"/>
            <a:ext cx="2119523"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Sign in with the QR code</a:t>
            </a:r>
            <a:endParaRPr b="0" i="0" sz="1400" u="none" cap="none" strike="noStrike">
              <a:solidFill>
                <a:srgbClr val="000000"/>
              </a:solidFill>
              <a:latin typeface="Arial"/>
              <a:ea typeface="Arial"/>
              <a:cs typeface="Arial"/>
              <a:sym typeface="Arial"/>
            </a:endParaRPr>
          </a:p>
        </p:txBody>
      </p:sp>
      <p:pic>
        <p:nvPicPr>
          <p:cNvPr descr="Line arrow: Counter-clockwise curve" id="316" name="Google Shape;316;p27"/>
          <p:cNvPicPr preferRelativeResize="0"/>
          <p:nvPr/>
        </p:nvPicPr>
        <p:blipFill rotWithShape="1">
          <a:blip r:embed="rId4">
            <a:alphaModFix/>
          </a:blip>
          <a:srcRect b="0" l="0" r="0" t="0"/>
          <a:stretch/>
        </p:blipFill>
        <p:spPr>
          <a:xfrm rot="7138717">
            <a:off x="5190722" y="3579806"/>
            <a:ext cx="898638" cy="658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A picture containing outdoor, place of worship, stone, old&#10;&#10;Description automatically generated" id="392" name="Google Shape;392;p36"/>
          <p:cNvPicPr preferRelativeResize="0"/>
          <p:nvPr/>
        </p:nvPicPr>
        <p:blipFill rotWithShape="1">
          <a:blip r:embed="rId3">
            <a:alphaModFix/>
          </a:blip>
          <a:srcRect b="0" l="16364" r="16363" t="0"/>
          <a:stretch/>
        </p:blipFill>
        <p:spPr>
          <a:xfrm>
            <a:off x="6742626" y="4279273"/>
            <a:ext cx="1845317" cy="1846263"/>
          </a:xfrm>
          <a:prstGeom prst="ellipse">
            <a:avLst/>
          </a:prstGeom>
          <a:noFill/>
          <a:ln>
            <a:noFill/>
          </a:ln>
        </p:spPr>
      </p:pic>
      <p:pic>
        <p:nvPicPr>
          <p:cNvPr descr="A city with a river running through it&#10;&#10;Description automatically generated with medium confidence" id="393" name="Google Shape;393;p36"/>
          <p:cNvPicPr preferRelativeResize="0"/>
          <p:nvPr/>
        </p:nvPicPr>
        <p:blipFill rotWithShape="1">
          <a:blip r:embed="rId4">
            <a:alphaModFix/>
          </a:blip>
          <a:srcRect b="0" l="16695" r="16695" t="0"/>
          <a:stretch/>
        </p:blipFill>
        <p:spPr>
          <a:xfrm>
            <a:off x="8824940" y="4279273"/>
            <a:ext cx="1845317" cy="1846263"/>
          </a:xfrm>
          <a:prstGeom prst="ellipse">
            <a:avLst/>
          </a:prstGeom>
          <a:noFill/>
          <a:ln>
            <a:noFill/>
          </a:ln>
        </p:spPr>
      </p:pic>
      <p:grpSp>
        <p:nvGrpSpPr>
          <p:cNvPr id="394" name="Google Shape;394;p36"/>
          <p:cNvGrpSpPr/>
          <p:nvPr/>
        </p:nvGrpSpPr>
        <p:grpSpPr>
          <a:xfrm>
            <a:off x="8819283" y="5501972"/>
            <a:ext cx="879025" cy="879025"/>
            <a:chOff x="2723862" y="536909"/>
            <a:chExt cx="879025" cy="879025"/>
          </a:xfrm>
        </p:grpSpPr>
        <p:sp>
          <p:nvSpPr>
            <p:cNvPr id="395" name="Google Shape;395;p36"/>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p36"/>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97" name="Google Shape;397;p36"/>
            <p:cNvSpPr txBox="1"/>
            <p:nvPr/>
          </p:nvSpPr>
          <p:spPr>
            <a:xfrm>
              <a:off x="2747068" y="783050"/>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5</a:t>
              </a:r>
              <a:endParaRPr b="0" i="0" sz="1400" u="none" cap="none" strike="noStrike">
                <a:solidFill>
                  <a:srgbClr val="000000"/>
                </a:solidFill>
                <a:latin typeface="Arial"/>
                <a:ea typeface="Arial"/>
                <a:cs typeface="Arial"/>
                <a:sym typeface="Arial"/>
              </a:endParaRPr>
            </a:p>
          </p:txBody>
        </p:sp>
      </p:grpSp>
      <p:grpSp>
        <p:nvGrpSpPr>
          <p:cNvPr id="398" name="Google Shape;398;p36"/>
          <p:cNvGrpSpPr/>
          <p:nvPr/>
        </p:nvGrpSpPr>
        <p:grpSpPr>
          <a:xfrm>
            <a:off x="4711536" y="5501972"/>
            <a:ext cx="879025" cy="879025"/>
            <a:chOff x="2723862" y="536909"/>
            <a:chExt cx="879025" cy="879025"/>
          </a:xfrm>
        </p:grpSpPr>
        <p:sp>
          <p:nvSpPr>
            <p:cNvPr id="399" name="Google Shape;399;p36"/>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36"/>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01" name="Google Shape;401;p36"/>
            <p:cNvSpPr txBox="1"/>
            <p:nvPr/>
          </p:nvSpPr>
          <p:spPr>
            <a:xfrm>
              <a:off x="2747068" y="783050"/>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4</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An airplane flying over a city&#10;&#10;Description automatically generated with medium confidence" id="406" name="Google Shape;406;p37"/>
          <p:cNvPicPr preferRelativeResize="0"/>
          <p:nvPr/>
        </p:nvPicPr>
        <p:blipFill rotWithShape="1">
          <a:blip r:embed="rId3">
            <a:alphaModFix/>
          </a:blip>
          <a:srcRect b="0" l="16669" r="16670" t="0"/>
          <a:stretch/>
        </p:blipFill>
        <p:spPr>
          <a:xfrm>
            <a:off x="8945016" y="4200770"/>
            <a:ext cx="1845319" cy="1845089"/>
          </a:xfrm>
          <a:prstGeom prst="ellipse">
            <a:avLst/>
          </a:prstGeom>
          <a:noFill/>
          <a:ln>
            <a:noFill/>
          </a:ln>
        </p:spPr>
      </p:pic>
      <p:grpSp>
        <p:nvGrpSpPr>
          <p:cNvPr id="407" name="Google Shape;407;p37"/>
          <p:cNvGrpSpPr/>
          <p:nvPr/>
        </p:nvGrpSpPr>
        <p:grpSpPr>
          <a:xfrm>
            <a:off x="8888901" y="5526973"/>
            <a:ext cx="879025" cy="879025"/>
            <a:chOff x="2723862" y="536909"/>
            <a:chExt cx="879025" cy="879025"/>
          </a:xfrm>
        </p:grpSpPr>
        <p:sp>
          <p:nvSpPr>
            <p:cNvPr id="408" name="Google Shape;408;p37"/>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p37"/>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10" name="Google Shape;410;p37"/>
            <p:cNvSpPr txBox="1"/>
            <p:nvPr/>
          </p:nvSpPr>
          <p:spPr>
            <a:xfrm>
              <a:off x="2747068" y="783050"/>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8</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8"/>
          <p:cNvSpPr txBox="1"/>
          <p:nvPr/>
        </p:nvSpPr>
        <p:spPr>
          <a:xfrm>
            <a:off x="2856488" y="2039193"/>
            <a:ext cx="47419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Add large beautiful images</a:t>
            </a:r>
            <a:endParaRPr b="0" i="0" sz="1400" u="none" cap="none" strike="noStrike">
              <a:solidFill>
                <a:srgbClr val="000000"/>
              </a:solidFill>
              <a:latin typeface="Arial"/>
              <a:ea typeface="Arial"/>
              <a:cs typeface="Arial"/>
              <a:sym typeface="Arial"/>
            </a:endParaRPr>
          </a:p>
        </p:txBody>
      </p:sp>
      <p:pic>
        <p:nvPicPr>
          <p:cNvPr id="417" name="Google Shape;417;p38"/>
          <p:cNvPicPr preferRelativeResize="0"/>
          <p:nvPr/>
        </p:nvPicPr>
        <p:blipFill rotWithShape="1">
          <a:blip r:embed="rId3">
            <a:alphaModFix/>
          </a:blip>
          <a:srcRect b="8104" l="0" r="0" t="8104"/>
          <a:stretch/>
        </p:blipFill>
        <p:spPr>
          <a:xfrm>
            <a:off x="0" y="0"/>
            <a:ext cx="12192000" cy="6858000"/>
          </a:xfrm>
          <a:prstGeom prst="rect">
            <a:avLst/>
          </a:prstGeom>
          <a:noFill/>
          <a:ln>
            <a:noFill/>
          </a:ln>
        </p:spPr>
      </p:pic>
      <p:sp>
        <p:nvSpPr>
          <p:cNvPr id="418" name="Google Shape;418;p38"/>
          <p:cNvSpPr txBox="1"/>
          <p:nvPr/>
        </p:nvSpPr>
        <p:spPr>
          <a:xfrm>
            <a:off x="930493" y="1562156"/>
            <a:ext cx="5048275"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Eiffel Tower, of course! </a:t>
            </a:r>
            <a:endParaRPr b="0" i="0" sz="1400" u="none" cap="none" strike="noStrike">
              <a:solidFill>
                <a:srgbClr val="000000"/>
              </a:solidFill>
              <a:latin typeface="Arial"/>
              <a:ea typeface="Arial"/>
              <a:cs typeface="Arial"/>
              <a:sym typeface="Arial"/>
            </a:endParaRPr>
          </a:p>
        </p:txBody>
      </p:sp>
      <p:sp>
        <p:nvSpPr>
          <p:cNvPr id="419" name="Google Shape;419;p38"/>
          <p:cNvSpPr txBox="1"/>
          <p:nvPr/>
        </p:nvSpPr>
        <p:spPr>
          <a:xfrm>
            <a:off x="930494" y="831178"/>
            <a:ext cx="3472694"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See the iconic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39"/>
          <p:cNvPicPr preferRelativeResize="0"/>
          <p:nvPr/>
        </p:nvPicPr>
        <p:blipFill rotWithShape="1">
          <a:blip r:embed="rId3">
            <a:alphaModFix/>
          </a:blip>
          <a:srcRect b="14566" l="0" r="0" t="1059"/>
          <a:stretch/>
        </p:blipFill>
        <p:spPr>
          <a:xfrm>
            <a:off x="0" y="0"/>
            <a:ext cx="12192000" cy="6858000"/>
          </a:xfrm>
          <a:prstGeom prst="rect">
            <a:avLst/>
          </a:prstGeom>
          <a:noFill/>
          <a:ln>
            <a:noFill/>
          </a:ln>
        </p:spPr>
      </p:pic>
      <p:sp>
        <p:nvSpPr>
          <p:cNvPr id="426" name="Google Shape;426;p39"/>
          <p:cNvSpPr txBox="1"/>
          <p:nvPr/>
        </p:nvSpPr>
        <p:spPr>
          <a:xfrm>
            <a:off x="214315" y="297624"/>
            <a:ext cx="7272336"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Visit the official residence of the </a:t>
            </a:r>
            <a:endParaRPr b="0" i="0" sz="1400" u="none" cap="none" strike="noStrike">
              <a:solidFill>
                <a:srgbClr val="000000"/>
              </a:solidFill>
              <a:latin typeface="Arial"/>
              <a:ea typeface="Arial"/>
              <a:cs typeface="Arial"/>
              <a:sym typeface="Arial"/>
            </a:endParaRPr>
          </a:p>
        </p:txBody>
      </p:sp>
      <p:sp>
        <p:nvSpPr>
          <p:cNvPr id="427" name="Google Shape;427;p39"/>
          <p:cNvSpPr txBox="1"/>
          <p:nvPr/>
        </p:nvSpPr>
        <p:spPr>
          <a:xfrm>
            <a:off x="214315" y="1050099"/>
            <a:ext cx="4657723"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Spanish royal family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descr="pasta dish on white plate" id="433" name="Google Shape;433;p40"/>
          <p:cNvPicPr preferRelativeResize="0"/>
          <p:nvPr/>
        </p:nvPicPr>
        <p:blipFill rotWithShape="1">
          <a:blip r:embed="rId3">
            <a:alphaModFix/>
          </a:blip>
          <a:srcRect b="0" l="0" r="0" t="0"/>
          <a:stretch/>
        </p:blipFill>
        <p:spPr>
          <a:xfrm flipH="1">
            <a:off x="3707730" y="148938"/>
            <a:ext cx="4819902" cy="3523176"/>
          </a:xfrm>
          <a:prstGeom prst="rect">
            <a:avLst/>
          </a:prstGeom>
          <a:noFill/>
          <a:ln>
            <a:noFill/>
          </a:ln>
        </p:spPr>
      </p:pic>
      <p:pic>
        <p:nvPicPr>
          <p:cNvPr descr="fried fries" id="434" name="Google Shape;434;p40"/>
          <p:cNvPicPr preferRelativeResize="0"/>
          <p:nvPr/>
        </p:nvPicPr>
        <p:blipFill rotWithShape="1">
          <a:blip r:embed="rId4">
            <a:alphaModFix/>
          </a:blip>
          <a:srcRect b="0" l="0" r="0" t="0"/>
          <a:stretch/>
        </p:blipFill>
        <p:spPr>
          <a:xfrm>
            <a:off x="118705" y="148939"/>
            <a:ext cx="3482796" cy="3523176"/>
          </a:xfrm>
          <a:prstGeom prst="rect">
            <a:avLst/>
          </a:prstGeom>
          <a:noFill/>
          <a:ln>
            <a:noFill/>
          </a:ln>
        </p:spPr>
      </p:pic>
      <p:pic>
        <p:nvPicPr>
          <p:cNvPr descr="A pizza sitting on top of a table&#10;&#10;Description automatically generated" id="435" name="Google Shape;435;p40"/>
          <p:cNvPicPr preferRelativeResize="0"/>
          <p:nvPr/>
        </p:nvPicPr>
        <p:blipFill rotWithShape="1">
          <a:blip r:embed="rId5">
            <a:alphaModFix/>
          </a:blip>
          <a:srcRect b="0" l="0" r="0" t="0"/>
          <a:stretch/>
        </p:blipFill>
        <p:spPr>
          <a:xfrm>
            <a:off x="4598470" y="3780828"/>
            <a:ext cx="4386517" cy="2928233"/>
          </a:xfrm>
          <a:prstGeom prst="rect">
            <a:avLst/>
          </a:prstGeom>
          <a:noFill/>
          <a:ln>
            <a:noFill/>
          </a:ln>
        </p:spPr>
      </p:pic>
      <p:pic>
        <p:nvPicPr>
          <p:cNvPr descr="flat-lay photography of pancake with icing" id="436" name="Google Shape;436;p40"/>
          <p:cNvPicPr preferRelativeResize="0"/>
          <p:nvPr/>
        </p:nvPicPr>
        <p:blipFill rotWithShape="1">
          <a:blip r:embed="rId6">
            <a:alphaModFix/>
          </a:blip>
          <a:srcRect b="0" l="0" r="0" t="0"/>
          <a:stretch/>
        </p:blipFill>
        <p:spPr>
          <a:xfrm flipH="1">
            <a:off x="8656997" y="148938"/>
            <a:ext cx="3416297" cy="3523176"/>
          </a:xfrm>
          <a:prstGeom prst="rect">
            <a:avLst/>
          </a:prstGeom>
          <a:noFill/>
          <a:ln>
            <a:noFill/>
          </a:ln>
        </p:spPr>
      </p:pic>
      <p:pic>
        <p:nvPicPr>
          <p:cNvPr descr="cooked breads on tissue near coffee" id="437" name="Google Shape;437;p40"/>
          <p:cNvPicPr preferRelativeResize="0"/>
          <p:nvPr/>
        </p:nvPicPr>
        <p:blipFill rotWithShape="1">
          <a:blip r:embed="rId7">
            <a:alphaModFix/>
          </a:blip>
          <a:srcRect b="0" l="0" r="0" t="0"/>
          <a:stretch/>
        </p:blipFill>
        <p:spPr>
          <a:xfrm>
            <a:off x="9129486" y="3780828"/>
            <a:ext cx="2943808" cy="2928233"/>
          </a:xfrm>
          <a:prstGeom prst="rect">
            <a:avLst/>
          </a:prstGeom>
          <a:noFill/>
          <a:ln>
            <a:noFill/>
          </a:ln>
        </p:spPr>
      </p:pic>
      <p:sp>
        <p:nvSpPr>
          <p:cNvPr id="438" name="Google Shape;438;p40"/>
          <p:cNvSpPr txBox="1"/>
          <p:nvPr/>
        </p:nvSpPr>
        <p:spPr>
          <a:xfrm>
            <a:off x="308678" y="4746173"/>
            <a:ext cx="4203945"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And don’t forget</a:t>
            </a:r>
            <a:endParaRPr b="0" i="0" sz="1400" u="none" cap="none" strike="noStrike">
              <a:solidFill>
                <a:srgbClr val="000000"/>
              </a:solidFill>
              <a:latin typeface="Arial"/>
              <a:ea typeface="Arial"/>
              <a:cs typeface="Arial"/>
              <a:sym typeface="Arial"/>
            </a:endParaRPr>
          </a:p>
        </p:txBody>
      </p:sp>
      <p:sp>
        <p:nvSpPr>
          <p:cNvPr id="439" name="Google Shape;439;p40"/>
          <p:cNvSpPr txBox="1"/>
          <p:nvPr/>
        </p:nvSpPr>
        <p:spPr>
          <a:xfrm>
            <a:off x="308679" y="5501218"/>
            <a:ext cx="3864510"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about the food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1"/>
          <p:cNvSpPr txBox="1"/>
          <p:nvPr>
            <p:ph type="title"/>
          </p:nvPr>
        </p:nvSpPr>
        <p:spPr>
          <a:xfrm>
            <a:off x="3232269" y="75846"/>
            <a:ext cx="5727462" cy="9613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entury Gothic"/>
              <a:buNone/>
            </a:pPr>
            <a:r>
              <a:rPr lang="en-US">
                <a:solidFill>
                  <a:schemeClr val="lt1"/>
                </a:solidFill>
                <a:latin typeface="Century Gothic"/>
                <a:ea typeface="Century Gothic"/>
                <a:cs typeface="Century Gothic"/>
                <a:sym typeface="Century Gothic"/>
              </a:rPr>
              <a:t>Our Travel Dates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2"/>
          <p:cNvSpPr txBox="1"/>
          <p:nvPr>
            <p:ph type="title"/>
          </p:nvPr>
        </p:nvSpPr>
        <p:spPr>
          <a:xfrm>
            <a:off x="1351430" y="75846"/>
            <a:ext cx="9489141" cy="96137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entury Gothic"/>
              <a:buNone/>
            </a:pPr>
            <a:r>
              <a:rPr lang="en-US">
                <a:solidFill>
                  <a:schemeClr val="lt1"/>
                </a:solidFill>
                <a:latin typeface="Century Gothic"/>
                <a:ea typeface="Century Gothic"/>
                <a:cs typeface="Century Gothic"/>
                <a:sym typeface="Century Gothic"/>
              </a:rPr>
              <a:t>What’s included in our itinerary</a:t>
            </a:r>
            <a:endParaRPr/>
          </a:p>
        </p:txBody>
      </p:sp>
      <p:sp>
        <p:nvSpPr>
          <p:cNvPr id="452" name="Google Shape;452;p42"/>
          <p:cNvSpPr txBox="1"/>
          <p:nvPr/>
        </p:nvSpPr>
        <p:spPr>
          <a:xfrm>
            <a:off x="6078122" y="314708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Regional-style meals </a:t>
            </a:r>
            <a:r>
              <a:rPr b="0" i="0" lang="en-US" sz="1800" u="none" cap="none" strike="noStrike">
                <a:solidFill>
                  <a:schemeClr val="dk1"/>
                </a:solidFill>
                <a:latin typeface="Arial"/>
                <a:ea typeface="Arial"/>
                <a:cs typeface="Arial"/>
                <a:sym typeface="Arial"/>
              </a:rPr>
              <a:t>for breakfast and dinner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43"/>
          <p:cNvPicPr preferRelativeResize="0"/>
          <p:nvPr/>
        </p:nvPicPr>
        <p:blipFill rotWithShape="1">
          <a:blip r:embed="rId3">
            <a:alphaModFix/>
          </a:blip>
          <a:srcRect b="11732" l="42547" r="13712" t="13330"/>
          <a:stretch/>
        </p:blipFill>
        <p:spPr>
          <a:xfrm>
            <a:off x="6182686" y="0"/>
            <a:ext cx="6009314" cy="6858000"/>
          </a:xfrm>
          <a:prstGeom prst="rect">
            <a:avLst/>
          </a:prstGeom>
          <a:noFill/>
          <a:ln>
            <a:noFill/>
          </a:ln>
        </p:spPr>
      </p:pic>
      <p:sp>
        <p:nvSpPr>
          <p:cNvPr id="459" name="Google Shape;459;p43"/>
          <p:cNvSpPr txBox="1"/>
          <p:nvPr/>
        </p:nvSpPr>
        <p:spPr>
          <a:xfrm>
            <a:off x="401445" y="234176"/>
            <a:ext cx="551985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Century Gothic"/>
                <a:ea typeface="Century Gothic"/>
                <a:cs typeface="Century Gothic"/>
                <a:sym typeface="Century Gothic"/>
              </a:rPr>
              <a:t>What you are responsible for</a:t>
            </a:r>
            <a:endParaRPr b="0" i="0" sz="1400" u="none" cap="none" strike="noStrike">
              <a:solidFill>
                <a:srgbClr val="000000"/>
              </a:solidFill>
              <a:latin typeface="Arial"/>
              <a:ea typeface="Arial"/>
              <a:cs typeface="Arial"/>
              <a:sym typeface="Arial"/>
            </a:endParaRPr>
          </a:p>
        </p:txBody>
      </p:sp>
      <p:sp>
        <p:nvSpPr>
          <p:cNvPr id="460" name="Google Shape;460;p43"/>
          <p:cNvSpPr txBox="1"/>
          <p:nvPr/>
        </p:nvSpPr>
        <p:spPr>
          <a:xfrm>
            <a:off x="599046" y="2049165"/>
            <a:ext cx="4856356" cy="323165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Passports (and visas, if applicable)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Baggage fees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Tips for local guides, bus drivers and your Tour Director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Snacks and some meals</a:t>
            </a:r>
            <a:endParaRPr b="0" i="0" sz="1400" u="none" cap="none" strike="noStrike">
              <a:solidFill>
                <a:srgbClr val="000000"/>
              </a:solidFill>
              <a:latin typeface="Arial"/>
              <a:ea typeface="Arial"/>
              <a:cs typeface="Arial"/>
              <a:sym typeface="Arial"/>
            </a:endParaRPr>
          </a:p>
        </p:txBody>
      </p:sp>
      <p:cxnSp>
        <p:nvCxnSpPr>
          <p:cNvPr id="461" name="Google Shape;461;p43"/>
          <p:cNvCxnSpPr/>
          <p:nvPr/>
        </p:nvCxnSpPr>
        <p:spPr>
          <a:xfrm>
            <a:off x="490653" y="1926500"/>
            <a:ext cx="4237464"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44"/>
          <p:cNvPicPr preferRelativeResize="0"/>
          <p:nvPr/>
        </p:nvPicPr>
        <p:blipFill rotWithShape="1">
          <a:blip r:embed="rId3">
            <a:alphaModFix/>
          </a:blip>
          <a:srcRect b="8477" l="5744" r="4096" t="9051"/>
          <a:stretch/>
        </p:blipFill>
        <p:spPr>
          <a:xfrm>
            <a:off x="-429321" y="11214"/>
            <a:ext cx="12621321" cy="6846786"/>
          </a:xfrm>
          <a:prstGeom prst="rect">
            <a:avLst/>
          </a:prstGeom>
          <a:noFill/>
          <a:ln>
            <a:noFill/>
          </a:ln>
        </p:spPr>
      </p:pic>
      <p:sp>
        <p:nvSpPr>
          <p:cNvPr id="468" name="Google Shape;468;p44"/>
          <p:cNvSpPr/>
          <p:nvPr/>
        </p:nvSpPr>
        <p:spPr>
          <a:xfrm>
            <a:off x="2472475" y="2781658"/>
            <a:ext cx="6817727" cy="885349"/>
          </a:xfrm>
          <a:prstGeom prst="roundRect">
            <a:avLst>
              <a:gd fmla="val 16667" name="adj"/>
            </a:avLst>
          </a:prstGeom>
          <a:solidFill>
            <a:srgbClr val="00B9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600"/>
              <a:buFont typeface="Arial"/>
              <a:buNone/>
            </a:pPr>
            <a:r>
              <a:rPr b="1" i="0" lang="en-US" sz="4600" u="none" cap="none" strike="noStrike">
                <a:solidFill>
                  <a:schemeClr val="lt1"/>
                </a:solidFill>
                <a:latin typeface="Century Gothic"/>
                <a:ea typeface="Century Gothic"/>
                <a:cs typeface="Century Gothic"/>
                <a:sym typeface="Century Gothic"/>
              </a:rPr>
              <a:t>Why I partner with EF…</a:t>
            </a:r>
            <a:endParaRPr b="0" i="0" sz="1400" u="none" cap="none" strike="noStrike">
              <a:solidFill>
                <a:srgbClr val="000000"/>
              </a:solidFill>
              <a:latin typeface="Arial"/>
              <a:ea typeface="Arial"/>
              <a:cs typeface="Arial"/>
              <a:sym typeface="Arial"/>
            </a:endParaRPr>
          </a:p>
        </p:txBody>
      </p:sp>
      <p:pic>
        <p:nvPicPr>
          <p:cNvPr id="469" name="Google Shape;469;p44"/>
          <p:cNvPicPr preferRelativeResize="0"/>
          <p:nvPr/>
        </p:nvPicPr>
        <p:blipFill rotWithShape="1">
          <a:blip r:embed="rId4">
            <a:alphaModFix/>
          </a:blip>
          <a:srcRect b="0" l="0" r="0" t="0"/>
          <a:stretch/>
        </p:blipFill>
        <p:spPr>
          <a:xfrm>
            <a:off x="9195070" y="11214"/>
            <a:ext cx="2996930" cy="10577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descr="A group of people walking on a bridge&#10;&#10;Description automatically generated with low confidence" id="475" name="Google Shape;475;p45"/>
          <p:cNvPicPr preferRelativeResize="0"/>
          <p:nvPr/>
        </p:nvPicPr>
        <p:blipFill rotWithShape="1">
          <a:blip r:embed="rId3">
            <a:alphaModFix/>
          </a:blip>
          <a:srcRect b="0" l="17071" r="22417" t="5717"/>
          <a:stretch/>
        </p:blipFill>
        <p:spPr>
          <a:xfrm>
            <a:off x="6767607" y="1283516"/>
            <a:ext cx="5424393" cy="5574484"/>
          </a:xfrm>
          <a:prstGeom prst="rect">
            <a:avLst/>
          </a:prstGeom>
          <a:noFill/>
          <a:ln>
            <a:noFill/>
          </a:ln>
        </p:spPr>
      </p:pic>
      <p:sp>
        <p:nvSpPr>
          <p:cNvPr id="476" name="Google Shape;476;p45"/>
          <p:cNvSpPr txBox="1"/>
          <p:nvPr>
            <p:ph type="title"/>
          </p:nvPr>
        </p:nvSpPr>
        <p:spPr>
          <a:xfrm>
            <a:off x="1931262" y="228174"/>
            <a:ext cx="8329476" cy="7623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Century Gothic"/>
              <a:buNone/>
            </a:pPr>
            <a:r>
              <a:rPr lang="en-US" sz="6000">
                <a:solidFill>
                  <a:schemeClr val="lt1"/>
                </a:solidFill>
              </a:rPr>
              <a:t>Our safety partner</a:t>
            </a:r>
            <a:endParaRPr/>
          </a:p>
        </p:txBody>
      </p:sp>
      <p:sp>
        <p:nvSpPr>
          <p:cNvPr id="477" name="Google Shape;477;p45"/>
          <p:cNvSpPr txBox="1"/>
          <p:nvPr/>
        </p:nvSpPr>
        <p:spPr>
          <a:xfrm>
            <a:off x="1409584" y="2096500"/>
            <a:ext cx="459904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Local support and insight worldwide</a:t>
            </a:r>
            <a:endParaRPr b="0" i="0" sz="1400" u="none" cap="none" strike="noStrike">
              <a:solidFill>
                <a:srgbClr val="000000"/>
              </a:solidFill>
              <a:latin typeface="Arial"/>
              <a:ea typeface="Arial"/>
              <a:cs typeface="Arial"/>
              <a:sym typeface="Arial"/>
            </a:endParaRPr>
          </a:p>
        </p:txBody>
      </p:sp>
      <p:pic>
        <p:nvPicPr>
          <p:cNvPr id="478" name="Google Shape;478;p45"/>
          <p:cNvPicPr preferRelativeResize="0"/>
          <p:nvPr/>
        </p:nvPicPr>
        <p:blipFill rotWithShape="1">
          <a:blip r:embed="rId4">
            <a:alphaModFix/>
          </a:blip>
          <a:srcRect b="0" l="0" r="0" t="0"/>
          <a:stretch/>
        </p:blipFill>
        <p:spPr>
          <a:xfrm>
            <a:off x="773378" y="2903302"/>
            <a:ext cx="649307" cy="682245"/>
          </a:xfrm>
          <a:prstGeom prst="rect">
            <a:avLst/>
          </a:prstGeom>
          <a:noFill/>
          <a:ln>
            <a:noFill/>
          </a:ln>
        </p:spPr>
      </p:pic>
      <p:pic>
        <p:nvPicPr>
          <p:cNvPr id="479" name="Google Shape;479;p45"/>
          <p:cNvPicPr preferRelativeResize="0"/>
          <p:nvPr/>
        </p:nvPicPr>
        <p:blipFill rotWithShape="1">
          <a:blip r:embed="rId5">
            <a:alphaModFix/>
          </a:blip>
          <a:srcRect b="10024" l="0" r="0" t="0"/>
          <a:stretch/>
        </p:blipFill>
        <p:spPr>
          <a:xfrm>
            <a:off x="760277" y="3818612"/>
            <a:ext cx="682893" cy="647641"/>
          </a:xfrm>
          <a:prstGeom prst="rect">
            <a:avLst/>
          </a:prstGeom>
          <a:noFill/>
          <a:ln>
            <a:noFill/>
          </a:ln>
        </p:spPr>
      </p:pic>
      <p:sp>
        <p:nvSpPr>
          <p:cNvPr id="480" name="Google Shape;480;p45"/>
          <p:cNvSpPr txBox="1"/>
          <p:nvPr/>
        </p:nvSpPr>
        <p:spPr>
          <a:xfrm>
            <a:off x="1443169" y="3021282"/>
            <a:ext cx="503982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EF’s Safety and Incident Response Team</a:t>
            </a:r>
            <a:endParaRPr b="0" i="0" sz="1400" u="none" cap="none" strike="noStrike">
              <a:solidFill>
                <a:srgbClr val="000000"/>
              </a:solidFill>
              <a:latin typeface="Arial"/>
              <a:ea typeface="Arial"/>
              <a:cs typeface="Arial"/>
              <a:sym typeface="Arial"/>
            </a:endParaRPr>
          </a:p>
        </p:txBody>
      </p:sp>
      <p:sp>
        <p:nvSpPr>
          <p:cNvPr id="481" name="Google Shape;481;p45"/>
          <p:cNvSpPr txBox="1"/>
          <p:nvPr/>
        </p:nvSpPr>
        <p:spPr>
          <a:xfrm>
            <a:off x="1433066" y="3946064"/>
            <a:ext cx="34786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Rigorous health standards</a:t>
            </a:r>
            <a:endParaRPr b="0" i="0" sz="1400" u="none" cap="none" strike="noStrike">
              <a:solidFill>
                <a:srgbClr val="000000"/>
              </a:solidFill>
              <a:latin typeface="Arial"/>
              <a:ea typeface="Arial"/>
              <a:cs typeface="Arial"/>
              <a:sym typeface="Arial"/>
            </a:endParaRPr>
          </a:p>
        </p:txBody>
      </p:sp>
      <p:sp>
        <p:nvSpPr>
          <p:cNvPr id="482" name="Google Shape;482;p45"/>
          <p:cNvSpPr txBox="1"/>
          <p:nvPr/>
        </p:nvSpPr>
        <p:spPr>
          <a:xfrm>
            <a:off x="1443170" y="4870847"/>
            <a:ext cx="40710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24/7 Tour Director and chaperone team support</a:t>
            </a:r>
            <a:endParaRPr b="0" i="0" sz="1400" u="none" cap="none" strike="noStrike">
              <a:solidFill>
                <a:srgbClr val="000000"/>
              </a:solidFill>
              <a:latin typeface="Arial"/>
              <a:ea typeface="Arial"/>
              <a:cs typeface="Arial"/>
              <a:sym typeface="Arial"/>
            </a:endParaRPr>
          </a:p>
        </p:txBody>
      </p:sp>
      <p:pic>
        <p:nvPicPr>
          <p:cNvPr descr="City outline" id="483" name="Google Shape;483;p45"/>
          <p:cNvPicPr preferRelativeResize="0"/>
          <p:nvPr/>
        </p:nvPicPr>
        <p:blipFill rotWithShape="1">
          <a:blip r:embed="rId6">
            <a:alphaModFix/>
          </a:blip>
          <a:srcRect b="12488" l="0" r="0" t="0"/>
          <a:stretch/>
        </p:blipFill>
        <p:spPr>
          <a:xfrm>
            <a:off x="768327" y="1901179"/>
            <a:ext cx="649307" cy="682245"/>
          </a:xfrm>
          <a:prstGeom prst="rect">
            <a:avLst/>
          </a:prstGeom>
          <a:noFill/>
          <a:ln>
            <a:noFill/>
          </a:ln>
        </p:spPr>
      </p:pic>
      <p:pic>
        <p:nvPicPr>
          <p:cNvPr descr="Group of men outline" id="484" name="Google Shape;484;p45"/>
          <p:cNvPicPr preferRelativeResize="0"/>
          <p:nvPr/>
        </p:nvPicPr>
        <p:blipFill rotWithShape="1">
          <a:blip r:embed="rId7">
            <a:alphaModFix/>
          </a:blip>
          <a:srcRect b="0" l="0" r="0" t="0"/>
          <a:stretch/>
        </p:blipFill>
        <p:spPr>
          <a:xfrm>
            <a:off x="786482" y="4932382"/>
            <a:ext cx="623102" cy="5848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8"/>
          <p:cNvSpPr/>
          <p:nvPr/>
        </p:nvSpPr>
        <p:spPr>
          <a:xfrm>
            <a:off x="2369086" y="5766805"/>
            <a:ext cx="691515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Arial"/>
                <a:ea typeface="Arial"/>
                <a:cs typeface="Arial"/>
                <a:sym typeface="Arial"/>
                <a:hlinkClick r:id="rId3">
                  <a:extLst>
                    <a:ext uri="{A12FA001-AC4F-418D-AE19-62706E023703}">
                      <ahyp:hlinkClr val="tx"/>
                    </a:ext>
                  </a:extLst>
                </a:hlinkClick>
              </a:rPr>
              <a:t>Click to play in browser</a:t>
            </a:r>
            <a:endParaRPr b="0" i="0" sz="1600" u="none" cap="none" strike="noStrike">
              <a:solidFill>
                <a:schemeClr val="dk1"/>
              </a:solidFill>
              <a:latin typeface="Arial"/>
              <a:ea typeface="Arial"/>
              <a:cs typeface="Arial"/>
              <a:sym typeface="Arial"/>
            </a:endParaRPr>
          </a:p>
        </p:txBody>
      </p:sp>
      <p:pic>
        <p:nvPicPr>
          <p:cNvPr id="323" name="Google Shape;323;p28" title="The Value of an EF Tour"/>
          <p:cNvPicPr preferRelativeResize="0"/>
          <p:nvPr/>
        </p:nvPicPr>
        <p:blipFill rotWithShape="1">
          <a:blip r:embed="rId4">
            <a:alphaModFix/>
          </a:blip>
          <a:srcRect b="0" l="0" r="0" t="0"/>
          <a:stretch/>
        </p:blipFill>
        <p:spPr>
          <a:xfrm>
            <a:off x="2845942" y="1171168"/>
            <a:ext cx="7003373" cy="39569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6"/>
          <p:cNvSpPr txBox="1"/>
          <p:nvPr/>
        </p:nvSpPr>
        <p:spPr>
          <a:xfrm>
            <a:off x="1465602" y="-128223"/>
            <a:ext cx="9260787" cy="1125693"/>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6000"/>
              <a:buFont typeface="Arial"/>
              <a:buNone/>
            </a:pPr>
            <a:r>
              <a:rPr b="1" i="0" lang="en-US" sz="6000" u="none" cap="none" strike="noStrike">
                <a:solidFill>
                  <a:schemeClr val="lt1"/>
                </a:solidFill>
                <a:latin typeface="Century Gothic"/>
                <a:ea typeface="Century Gothic"/>
                <a:cs typeface="Century Gothic"/>
                <a:sym typeface="Century Gothic"/>
              </a:rPr>
              <a:t>Our education partner</a:t>
            </a:r>
            <a:endParaRPr b="0" i="0" sz="1400" u="none" cap="none" strike="noStrike">
              <a:solidFill>
                <a:srgbClr val="000000"/>
              </a:solidFill>
              <a:latin typeface="Arial"/>
              <a:ea typeface="Arial"/>
              <a:cs typeface="Arial"/>
              <a:sym typeface="Arial"/>
            </a:endParaRPr>
          </a:p>
        </p:txBody>
      </p:sp>
      <p:sp>
        <p:nvSpPr>
          <p:cNvPr id="490" name="Google Shape;490;p46"/>
          <p:cNvSpPr txBox="1"/>
          <p:nvPr/>
        </p:nvSpPr>
        <p:spPr>
          <a:xfrm>
            <a:off x="1092870" y="3665466"/>
            <a:ext cx="2644068" cy="32470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EF’s Personalized Learning Guide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This guide helps students put a more personal lens on their tour by tapping into their own interests and passions.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491" name="Google Shape;491;p46"/>
          <p:cNvSpPr txBox="1"/>
          <p:nvPr/>
        </p:nvSpPr>
        <p:spPr>
          <a:xfrm>
            <a:off x="4832400" y="3664454"/>
            <a:ext cx="2542345" cy="29700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High school or college credit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Students can earn 0.5 high school credits (included) or 3 college credits (for a small fee) by doing additional project work related to their tour experience.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492" name="Google Shape;492;p46"/>
          <p:cNvSpPr txBox="1"/>
          <p:nvPr/>
        </p:nvSpPr>
        <p:spPr>
          <a:xfrm>
            <a:off x="8230513" y="3665466"/>
            <a:ext cx="2644068" cy="3262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College essay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help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EF’s college essay guide helps students use their tour as inspiration for a personal essay that admissions officers can’t resist.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pic>
        <p:nvPicPr>
          <p:cNvPr descr="Backpack outline" id="493" name="Google Shape;493;p46"/>
          <p:cNvPicPr preferRelativeResize="0"/>
          <p:nvPr/>
        </p:nvPicPr>
        <p:blipFill rotWithShape="1">
          <a:blip r:embed="rId3">
            <a:alphaModFix/>
          </a:blip>
          <a:srcRect b="0" l="0" r="0" t="0"/>
          <a:stretch/>
        </p:blipFill>
        <p:spPr>
          <a:xfrm>
            <a:off x="5355122" y="2027050"/>
            <a:ext cx="1496899" cy="1496899"/>
          </a:xfrm>
          <a:prstGeom prst="rect">
            <a:avLst/>
          </a:prstGeom>
          <a:noFill/>
          <a:ln>
            <a:noFill/>
          </a:ln>
        </p:spPr>
      </p:pic>
      <p:pic>
        <p:nvPicPr>
          <p:cNvPr descr="Open book outline" id="494" name="Google Shape;494;p46"/>
          <p:cNvPicPr preferRelativeResize="0"/>
          <p:nvPr/>
        </p:nvPicPr>
        <p:blipFill rotWithShape="1">
          <a:blip r:embed="rId4">
            <a:alphaModFix/>
          </a:blip>
          <a:srcRect b="0" l="0" r="0" t="0"/>
          <a:stretch/>
        </p:blipFill>
        <p:spPr>
          <a:xfrm>
            <a:off x="1724036" y="2155263"/>
            <a:ext cx="1496899" cy="1380169"/>
          </a:xfrm>
          <a:prstGeom prst="rect">
            <a:avLst/>
          </a:prstGeom>
          <a:noFill/>
          <a:ln>
            <a:noFill/>
          </a:ln>
        </p:spPr>
      </p:pic>
      <p:pic>
        <p:nvPicPr>
          <p:cNvPr descr="Document outline" id="495" name="Google Shape;495;p46"/>
          <p:cNvPicPr preferRelativeResize="0"/>
          <p:nvPr/>
        </p:nvPicPr>
        <p:blipFill rotWithShape="1">
          <a:blip r:embed="rId5">
            <a:alphaModFix/>
          </a:blip>
          <a:srcRect b="0" l="0" r="0" t="0"/>
          <a:stretch/>
        </p:blipFill>
        <p:spPr>
          <a:xfrm>
            <a:off x="8928034" y="2155263"/>
            <a:ext cx="1287497" cy="1287497"/>
          </a:xfrm>
          <a:prstGeom prst="rect">
            <a:avLst/>
          </a:prstGeom>
          <a:noFill/>
          <a:ln>
            <a:noFill/>
          </a:ln>
        </p:spPr>
      </p:pic>
      <p:sp>
        <p:nvSpPr>
          <p:cNvPr id="496" name="Google Shape;496;p46"/>
          <p:cNvSpPr txBox="1"/>
          <p:nvPr/>
        </p:nvSpPr>
        <p:spPr>
          <a:xfrm>
            <a:off x="-2" y="1283257"/>
            <a:ext cx="12191999" cy="523220"/>
          </a:xfrm>
          <a:prstGeom prst="rect">
            <a:avLst/>
          </a:prstGeom>
          <a:solidFill>
            <a:srgbClr val="003C6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chemeClr val="lt1"/>
              </a:solidFill>
              <a:latin typeface="Arial"/>
              <a:ea typeface="Arial"/>
              <a:cs typeface="Arial"/>
              <a:sym typeface="Arial"/>
            </a:endParaRPr>
          </a:p>
        </p:txBody>
      </p:sp>
      <p:sp>
        <p:nvSpPr>
          <p:cNvPr id="497" name="Google Shape;497;p46"/>
          <p:cNvSpPr txBox="1"/>
          <p:nvPr/>
        </p:nvSpPr>
        <p:spPr>
          <a:xfrm>
            <a:off x="1888506" y="997470"/>
            <a:ext cx="8414980" cy="1046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The best way to help students gain new perspectives and build skills for the future is through experiential 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8" name="Google Shape;498;p46"/>
          <p:cNvCxnSpPr/>
          <p:nvPr/>
        </p:nvCxnSpPr>
        <p:spPr>
          <a:xfrm>
            <a:off x="1594659" y="961272"/>
            <a:ext cx="9002683"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47"/>
          <p:cNvPicPr preferRelativeResize="0"/>
          <p:nvPr/>
        </p:nvPicPr>
        <p:blipFill rotWithShape="1">
          <a:blip r:embed="rId3">
            <a:alphaModFix/>
          </a:blip>
          <a:srcRect b="0" l="0" r="0" t="0"/>
          <a:stretch/>
        </p:blipFill>
        <p:spPr>
          <a:xfrm>
            <a:off x="526472" y="1767598"/>
            <a:ext cx="4387273" cy="4387273"/>
          </a:xfrm>
          <a:prstGeom prst="rect">
            <a:avLst/>
          </a:prstGeom>
          <a:noFill/>
          <a:ln>
            <a:noFill/>
          </a:ln>
        </p:spPr>
      </p:pic>
      <p:sp>
        <p:nvSpPr>
          <p:cNvPr id="505" name="Google Shape;505;p47"/>
          <p:cNvSpPr/>
          <p:nvPr/>
        </p:nvSpPr>
        <p:spPr>
          <a:xfrm>
            <a:off x="0" y="-5242"/>
            <a:ext cx="12192000" cy="1478365"/>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Century Gothic"/>
              <a:ea typeface="Century Gothic"/>
              <a:cs typeface="Century Gothic"/>
              <a:sym typeface="Century Gothic"/>
            </a:endParaRPr>
          </a:p>
        </p:txBody>
      </p:sp>
      <p:pic>
        <p:nvPicPr>
          <p:cNvPr descr="Head with gears with solid fill" id="506" name="Google Shape;506;p47"/>
          <p:cNvPicPr preferRelativeResize="0"/>
          <p:nvPr/>
        </p:nvPicPr>
        <p:blipFill rotWithShape="1">
          <a:blip r:embed="rId4">
            <a:alphaModFix/>
          </a:blip>
          <a:srcRect b="0" l="0" r="0" t="0"/>
          <a:stretch/>
        </p:blipFill>
        <p:spPr>
          <a:xfrm>
            <a:off x="5319230" y="1995364"/>
            <a:ext cx="608707" cy="608707"/>
          </a:xfrm>
          <a:prstGeom prst="rect">
            <a:avLst/>
          </a:prstGeom>
          <a:noFill/>
          <a:ln>
            <a:noFill/>
          </a:ln>
        </p:spPr>
      </p:pic>
      <p:pic>
        <p:nvPicPr>
          <p:cNvPr descr="Eye with solid fill" id="507" name="Google Shape;507;p47"/>
          <p:cNvPicPr preferRelativeResize="0"/>
          <p:nvPr/>
        </p:nvPicPr>
        <p:blipFill rotWithShape="1">
          <a:blip r:embed="rId5">
            <a:alphaModFix/>
          </a:blip>
          <a:srcRect b="0" l="0" r="0" t="0"/>
          <a:stretch/>
        </p:blipFill>
        <p:spPr>
          <a:xfrm>
            <a:off x="5353430" y="3008769"/>
            <a:ext cx="608707" cy="608707"/>
          </a:xfrm>
          <a:prstGeom prst="rect">
            <a:avLst/>
          </a:prstGeom>
          <a:noFill/>
          <a:ln>
            <a:noFill/>
          </a:ln>
        </p:spPr>
      </p:pic>
      <p:pic>
        <p:nvPicPr>
          <p:cNvPr descr="Heart with solid fill" id="508" name="Google Shape;508;p47"/>
          <p:cNvPicPr preferRelativeResize="0"/>
          <p:nvPr/>
        </p:nvPicPr>
        <p:blipFill rotWithShape="1">
          <a:blip r:embed="rId6">
            <a:alphaModFix/>
          </a:blip>
          <a:srcRect b="0" l="0" r="0" t="0"/>
          <a:stretch/>
        </p:blipFill>
        <p:spPr>
          <a:xfrm>
            <a:off x="5335042" y="4127089"/>
            <a:ext cx="608707" cy="608707"/>
          </a:xfrm>
          <a:prstGeom prst="rect">
            <a:avLst/>
          </a:prstGeom>
          <a:noFill/>
          <a:ln>
            <a:noFill/>
          </a:ln>
        </p:spPr>
      </p:pic>
      <p:pic>
        <p:nvPicPr>
          <p:cNvPr descr="Hand with solid fill" id="509" name="Google Shape;509;p47"/>
          <p:cNvPicPr preferRelativeResize="0"/>
          <p:nvPr/>
        </p:nvPicPr>
        <p:blipFill rotWithShape="1">
          <a:blip r:embed="rId7">
            <a:alphaModFix/>
          </a:blip>
          <a:srcRect b="0" l="0" r="0" t="0"/>
          <a:stretch/>
        </p:blipFill>
        <p:spPr>
          <a:xfrm flipH="1">
            <a:off x="5319230" y="5197408"/>
            <a:ext cx="677108" cy="677108"/>
          </a:xfrm>
          <a:prstGeom prst="rect">
            <a:avLst/>
          </a:prstGeom>
          <a:noFill/>
          <a:ln>
            <a:noFill/>
          </a:ln>
        </p:spPr>
      </p:pic>
      <p:sp>
        <p:nvSpPr>
          <p:cNvPr id="510" name="Google Shape;510;p47"/>
          <p:cNvSpPr txBox="1"/>
          <p:nvPr/>
        </p:nvSpPr>
        <p:spPr>
          <a:xfrm>
            <a:off x="5852292" y="1827663"/>
            <a:ext cx="523981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63299"/>
                </a:solidFill>
                <a:latin typeface="Arial"/>
                <a:ea typeface="Arial"/>
                <a:cs typeface="Arial"/>
                <a:sym typeface="Arial"/>
              </a:rPr>
              <a:t>G</a:t>
            </a:r>
            <a:r>
              <a:rPr b="1" i="0" lang="en-US" sz="2000" u="none" cap="none" strike="noStrike">
                <a:solidFill>
                  <a:srgbClr val="F63299"/>
                </a:solidFill>
                <a:latin typeface="Arial"/>
                <a:ea typeface="Arial"/>
                <a:cs typeface="Arial"/>
                <a:sym typeface="Arial"/>
              </a:rPr>
              <a:t>rowth Mindset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will learn to embrace new challenges</a:t>
            </a:r>
            <a:endParaRPr b="1" i="0" sz="1800" u="none" cap="none" strike="noStrike">
              <a:solidFill>
                <a:srgbClr val="F63299"/>
              </a:solidFill>
              <a:latin typeface="Arial"/>
              <a:ea typeface="Arial"/>
              <a:cs typeface="Arial"/>
              <a:sym typeface="Arial"/>
            </a:endParaRPr>
          </a:p>
        </p:txBody>
      </p:sp>
      <p:sp>
        <p:nvSpPr>
          <p:cNvPr id="511" name="Google Shape;511;p47"/>
          <p:cNvSpPr txBox="1"/>
          <p:nvPr/>
        </p:nvSpPr>
        <p:spPr>
          <a:xfrm>
            <a:off x="1835058" y="77325"/>
            <a:ext cx="8521885"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Century Gothic"/>
                <a:ea typeface="Century Gothic"/>
                <a:cs typeface="Century Gothic"/>
                <a:sym typeface="Century Gothic"/>
              </a:rPr>
              <a:t>Come home changed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12" name="Google Shape;512;p47"/>
          <p:cNvCxnSpPr/>
          <p:nvPr/>
        </p:nvCxnSpPr>
        <p:spPr>
          <a:xfrm>
            <a:off x="2216727" y="973663"/>
            <a:ext cx="7758546" cy="0"/>
          </a:xfrm>
          <a:prstGeom prst="straightConnector1">
            <a:avLst/>
          </a:prstGeom>
          <a:noFill/>
          <a:ln cap="flat" cmpd="sng" w="9525">
            <a:solidFill>
              <a:schemeClr val="lt1"/>
            </a:solidFill>
            <a:prstDash val="solid"/>
            <a:miter lim="800000"/>
            <a:headEnd len="sm" w="sm" type="none"/>
            <a:tailEnd len="sm" w="sm" type="none"/>
          </a:ln>
        </p:spPr>
      </p:cxnSp>
      <p:sp>
        <p:nvSpPr>
          <p:cNvPr id="513" name="Google Shape;513;p47"/>
          <p:cNvSpPr txBox="1"/>
          <p:nvPr/>
        </p:nvSpPr>
        <p:spPr>
          <a:xfrm>
            <a:off x="0" y="973663"/>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Arial"/>
                <a:ea typeface="Arial"/>
                <a:cs typeface="Arial"/>
                <a:sym typeface="Arial"/>
              </a:rPr>
              <a:t>EF's learning outcomes continue to impact students for the rest of their lives</a:t>
            </a:r>
            <a:endParaRPr b="0" i="0" sz="2400" u="none" cap="none" strike="noStrike">
              <a:solidFill>
                <a:srgbClr val="FFFFFF"/>
              </a:solidFill>
              <a:latin typeface="Calibri"/>
              <a:ea typeface="Calibri"/>
              <a:cs typeface="Calibri"/>
              <a:sym typeface="Calibri"/>
            </a:endParaRPr>
          </a:p>
        </p:txBody>
      </p:sp>
      <p:sp>
        <p:nvSpPr>
          <p:cNvPr id="514" name="Google Shape;514;p47"/>
          <p:cNvSpPr txBox="1"/>
          <p:nvPr/>
        </p:nvSpPr>
        <p:spPr>
          <a:xfrm>
            <a:off x="5852292" y="2945042"/>
            <a:ext cx="523981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5646A4"/>
                </a:solidFill>
                <a:latin typeface="Arial"/>
                <a:ea typeface="Arial"/>
                <a:cs typeface="Arial"/>
                <a:sym typeface="Arial"/>
              </a:rPr>
              <a:t>G</a:t>
            </a:r>
            <a:r>
              <a:rPr b="1" i="0" lang="en-US" sz="2000" u="none" cap="none" strike="noStrike">
                <a:solidFill>
                  <a:srgbClr val="5646A4"/>
                </a:solidFill>
                <a:latin typeface="Arial"/>
                <a:ea typeface="Arial"/>
                <a:cs typeface="Arial"/>
                <a:sym typeface="Arial"/>
              </a:rPr>
              <a:t>lobal Perspective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will expand their world view</a:t>
            </a:r>
            <a:endParaRPr b="1" i="0" sz="1800" u="none" cap="none" strike="noStrike">
              <a:solidFill>
                <a:srgbClr val="F63299"/>
              </a:solidFill>
              <a:latin typeface="Arial"/>
              <a:ea typeface="Arial"/>
              <a:cs typeface="Arial"/>
              <a:sym typeface="Arial"/>
            </a:endParaRPr>
          </a:p>
        </p:txBody>
      </p:sp>
      <p:sp>
        <p:nvSpPr>
          <p:cNvPr id="515" name="Google Shape;515;p47"/>
          <p:cNvSpPr txBox="1"/>
          <p:nvPr/>
        </p:nvSpPr>
        <p:spPr>
          <a:xfrm>
            <a:off x="5852292" y="4062421"/>
            <a:ext cx="542530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B6F0"/>
                </a:solidFill>
                <a:latin typeface="Arial"/>
                <a:ea typeface="Arial"/>
                <a:cs typeface="Arial"/>
                <a:sym typeface="Arial"/>
              </a:rPr>
              <a:t>P</a:t>
            </a:r>
            <a:r>
              <a:rPr b="1" i="0" lang="en-US" sz="2000" u="none" cap="none" strike="noStrike">
                <a:solidFill>
                  <a:srgbClr val="00B6F0"/>
                </a:solidFill>
                <a:latin typeface="Arial"/>
                <a:ea typeface="Arial"/>
                <a:cs typeface="Arial"/>
                <a:sym typeface="Arial"/>
              </a:rPr>
              <a:t>ersonal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will discover more about themselves</a:t>
            </a:r>
            <a:endParaRPr b="1" i="0" sz="1800" u="none" cap="none" strike="noStrike">
              <a:solidFill>
                <a:srgbClr val="F63299"/>
              </a:solidFill>
              <a:latin typeface="Arial"/>
              <a:ea typeface="Arial"/>
              <a:cs typeface="Arial"/>
              <a:sym typeface="Arial"/>
            </a:endParaRPr>
          </a:p>
        </p:txBody>
      </p:sp>
      <p:sp>
        <p:nvSpPr>
          <p:cNvPr id="516" name="Google Shape;516;p47"/>
          <p:cNvSpPr txBox="1"/>
          <p:nvPr/>
        </p:nvSpPr>
        <p:spPr>
          <a:xfrm>
            <a:off x="5852292" y="5179800"/>
            <a:ext cx="572087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3564B5"/>
                </a:solidFill>
                <a:latin typeface="Arial"/>
                <a:ea typeface="Arial"/>
                <a:cs typeface="Arial"/>
                <a:sym typeface="Arial"/>
              </a:rPr>
              <a:t>A</a:t>
            </a:r>
            <a:r>
              <a:rPr b="1" i="0" lang="en-US" sz="2000" u="none" cap="none" strike="noStrike">
                <a:solidFill>
                  <a:srgbClr val="3564B5"/>
                </a:solidFill>
                <a:latin typeface="Arial"/>
                <a:ea typeface="Arial"/>
                <a:cs typeface="Arial"/>
                <a:sym typeface="Arial"/>
              </a:rPr>
              <a:t>ction &amp; Impact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will gain necessary skills to make an impact</a:t>
            </a:r>
            <a:endParaRPr b="1" i="0" sz="1800" u="none" cap="none" strike="noStrike">
              <a:solidFill>
                <a:srgbClr val="F63299"/>
              </a:solidFill>
              <a:latin typeface="Arial"/>
              <a:ea typeface="Arial"/>
              <a:cs typeface="Arial"/>
              <a:sym typeface="Arial"/>
            </a:endParaRPr>
          </a:p>
        </p:txBody>
      </p:sp>
      <p:sp>
        <p:nvSpPr>
          <p:cNvPr id="517" name="Google Shape;517;p47"/>
          <p:cNvSpPr txBox="1"/>
          <p:nvPr/>
        </p:nvSpPr>
        <p:spPr>
          <a:xfrm>
            <a:off x="7838280" y="6396593"/>
            <a:ext cx="4273986"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Learn more at eftours.com/education</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8"/>
          <p:cNvSpPr txBox="1"/>
          <p:nvPr>
            <p:ph type="title"/>
          </p:nvPr>
        </p:nvSpPr>
        <p:spPr>
          <a:xfrm>
            <a:off x="2189880" y="120029"/>
            <a:ext cx="7812240" cy="96137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entury Gothic"/>
              <a:buNone/>
            </a:pPr>
            <a:r>
              <a:rPr lang="en-US" sz="6000">
                <a:solidFill>
                  <a:schemeClr val="lt1"/>
                </a:solidFill>
              </a:rPr>
              <a:t>Our support partner</a:t>
            </a:r>
            <a:endParaRPr/>
          </a:p>
        </p:txBody>
      </p:sp>
      <p:sp>
        <p:nvSpPr>
          <p:cNvPr id="524" name="Google Shape;524;p48"/>
          <p:cNvSpPr/>
          <p:nvPr>
            <p:ph idx="2" type="pic"/>
          </p:nvPr>
        </p:nvSpPr>
        <p:spPr>
          <a:xfrm>
            <a:off x="6496934" y="4236011"/>
            <a:ext cx="1433512" cy="1446549"/>
          </a:xfrm>
          <a:prstGeom prst="ellipse">
            <a:avLst/>
          </a:prstGeom>
          <a:noFill/>
          <a:ln>
            <a:noFill/>
          </a:ln>
        </p:spPr>
      </p:sp>
      <p:pic>
        <p:nvPicPr>
          <p:cNvPr id="525" name="Google Shape;525;p48"/>
          <p:cNvPicPr preferRelativeResize="0"/>
          <p:nvPr>
            <p:ph idx="4" type="pic"/>
          </p:nvPr>
        </p:nvPicPr>
        <p:blipFill rotWithShape="1">
          <a:blip r:embed="rId3">
            <a:alphaModFix/>
          </a:blip>
          <a:srcRect b="16364" l="0" r="0" t="16364"/>
          <a:stretch/>
        </p:blipFill>
        <p:spPr>
          <a:xfrm>
            <a:off x="503033" y="2110359"/>
            <a:ext cx="1433512" cy="1446549"/>
          </a:xfrm>
          <a:prstGeom prst="ellipse">
            <a:avLst/>
          </a:prstGeom>
          <a:noFill/>
          <a:ln>
            <a:noFill/>
          </a:ln>
        </p:spPr>
      </p:pic>
      <p:grpSp>
        <p:nvGrpSpPr>
          <p:cNvPr id="526" name="Google Shape;526;p48"/>
          <p:cNvGrpSpPr/>
          <p:nvPr/>
        </p:nvGrpSpPr>
        <p:grpSpPr>
          <a:xfrm>
            <a:off x="5722706" y="1736333"/>
            <a:ext cx="2207741" cy="2270587"/>
            <a:chOff x="169963" y="3974298"/>
            <a:chExt cx="1848778" cy="1898291"/>
          </a:xfrm>
        </p:grpSpPr>
        <p:pic>
          <p:nvPicPr>
            <p:cNvPr id="527" name="Google Shape;527;p48"/>
            <p:cNvPicPr preferRelativeResize="0"/>
            <p:nvPr/>
          </p:nvPicPr>
          <p:blipFill rotWithShape="1">
            <a:blip r:embed="rId4">
              <a:alphaModFix/>
            </a:blip>
            <a:srcRect b="1955" l="0" r="0" t="1957"/>
            <a:stretch/>
          </p:blipFill>
          <p:spPr>
            <a:xfrm>
              <a:off x="367614" y="3974298"/>
              <a:ext cx="993783" cy="984988"/>
            </a:xfrm>
            <a:prstGeom prst="ellipse">
              <a:avLst/>
            </a:prstGeom>
            <a:noFill/>
            <a:ln>
              <a:noFill/>
            </a:ln>
          </p:spPr>
        </p:pic>
        <p:pic>
          <p:nvPicPr>
            <p:cNvPr id="528" name="Google Shape;528;p48"/>
            <p:cNvPicPr preferRelativeResize="0"/>
            <p:nvPr/>
          </p:nvPicPr>
          <p:blipFill rotWithShape="1">
            <a:blip r:embed="rId5">
              <a:alphaModFix/>
            </a:blip>
            <a:srcRect b="0" l="371" r="371" t="0"/>
            <a:stretch/>
          </p:blipFill>
          <p:spPr>
            <a:xfrm>
              <a:off x="1024956" y="4563320"/>
              <a:ext cx="993785" cy="999604"/>
            </a:xfrm>
            <a:prstGeom prst="ellipse">
              <a:avLst/>
            </a:prstGeom>
            <a:noFill/>
            <a:ln>
              <a:noFill/>
            </a:ln>
          </p:spPr>
        </p:pic>
        <p:pic>
          <p:nvPicPr>
            <p:cNvPr id="529" name="Google Shape;529;p48"/>
            <p:cNvPicPr preferRelativeResize="0"/>
            <p:nvPr/>
          </p:nvPicPr>
          <p:blipFill rotWithShape="1">
            <a:blip r:embed="rId6">
              <a:alphaModFix/>
            </a:blip>
            <a:srcRect b="0" l="1196" r="1196" t="0"/>
            <a:stretch/>
          </p:blipFill>
          <p:spPr>
            <a:xfrm>
              <a:off x="169963" y="4896224"/>
              <a:ext cx="986079" cy="976365"/>
            </a:xfrm>
            <a:prstGeom prst="ellipse">
              <a:avLst/>
            </a:prstGeom>
            <a:noFill/>
            <a:ln>
              <a:noFill/>
            </a:ln>
          </p:spPr>
        </p:pic>
      </p:grpSp>
      <p:grpSp>
        <p:nvGrpSpPr>
          <p:cNvPr id="530" name="Google Shape;530;p48"/>
          <p:cNvGrpSpPr/>
          <p:nvPr/>
        </p:nvGrpSpPr>
        <p:grpSpPr>
          <a:xfrm>
            <a:off x="40715" y="3795860"/>
            <a:ext cx="2062976" cy="2119227"/>
            <a:chOff x="169963" y="3993632"/>
            <a:chExt cx="1848778" cy="1878957"/>
          </a:xfrm>
        </p:grpSpPr>
        <p:pic>
          <p:nvPicPr>
            <p:cNvPr id="531" name="Google Shape;531;p48"/>
            <p:cNvPicPr preferRelativeResize="0"/>
            <p:nvPr/>
          </p:nvPicPr>
          <p:blipFill rotWithShape="1">
            <a:blip r:embed="rId7">
              <a:alphaModFix/>
            </a:blip>
            <a:srcRect b="13555" l="15685" r="6958" t="1601"/>
            <a:stretch/>
          </p:blipFill>
          <p:spPr>
            <a:xfrm>
              <a:off x="371469" y="3993632"/>
              <a:ext cx="993784" cy="984987"/>
            </a:xfrm>
            <a:prstGeom prst="ellipse">
              <a:avLst/>
            </a:prstGeom>
            <a:noFill/>
            <a:ln>
              <a:noFill/>
            </a:ln>
          </p:spPr>
        </p:pic>
        <p:pic>
          <p:nvPicPr>
            <p:cNvPr id="532" name="Google Shape;532;p48"/>
            <p:cNvPicPr preferRelativeResize="0"/>
            <p:nvPr/>
          </p:nvPicPr>
          <p:blipFill rotWithShape="1">
            <a:blip r:embed="rId8">
              <a:alphaModFix/>
            </a:blip>
            <a:srcRect b="30638" l="9876" r="0" t="8928"/>
            <a:stretch/>
          </p:blipFill>
          <p:spPr>
            <a:xfrm>
              <a:off x="1024956" y="4563320"/>
              <a:ext cx="993785" cy="999604"/>
            </a:xfrm>
            <a:prstGeom prst="ellipse">
              <a:avLst/>
            </a:prstGeom>
            <a:noFill/>
            <a:ln>
              <a:noFill/>
            </a:ln>
          </p:spPr>
        </p:pic>
        <p:pic>
          <p:nvPicPr>
            <p:cNvPr id="533" name="Google Shape;533;p48"/>
            <p:cNvPicPr preferRelativeResize="0"/>
            <p:nvPr/>
          </p:nvPicPr>
          <p:blipFill rotWithShape="1">
            <a:blip r:embed="rId9">
              <a:alphaModFix/>
            </a:blip>
            <a:srcRect b="16640" l="0" r="0" t="16640"/>
            <a:stretch/>
          </p:blipFill>
          <p:spPr>
            <a:xfrm>
              <a:off x="169963" y="4896224"/>
              <a:ext cx="986079" cy="976365"/>
            </a:xfrm>
            <a:prstGeom prst="ellipse">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9"/>
          <p:cNvSpPr txBox="1"/>
          <p:nvPr>
            <p:ph type="title"/>
          </p:nvPr>
        </p:nvSpPr>
        <p:spPr>
          <a:xfrm>
            <a:off x="2164775" y="75846"/>
            <a:ext cx="7862451" cy="9613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entury Gothic"/>
              <a:buNone/>
            </a:pPr>
            <a:r>
              <a:rPr lang="en-US">
                <a:solidFill>
                  <a:schemeClr val="lt1"/>
                </a:solidFill>
                <a:latin typeface="Century Gothic"/>
                <a:ea typeface="Century Gothic"/>
                <a:cs typeface="Century Gothic"/>
                <a:sym typeface="Century Gothic"/>
              </a:rPr>
              <a:t>Book with confidence</a:t>
            </a:r>
            <a:endParaRPr/>
          </a:p>
        </p:txBody>
      </p:sp>
      <p:sp>
        <p:nvSpPr>
          <p:cNvPr id="540" name="Google Shape;540;p49"/>
          <p:cNvSpPr txBox="1"/>
          <p:nvPr/>
        </p:nvSpPr>
        <p:spPr>
          <a:xfrm>
            <a:off x="5534242" y="5187413"/>
            <a:ext cx="5957963" cy="11086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Risk-free enrollment period</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Travelers who enroll now can cancel for any reason 14 days after enrollment for a full refund of 100% of the money paid to EF.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0"/>
          <p:cNvSpPr txBox="1"/>
          <p:nvPr/>
        </p:nvSpPr>
        <p:spPr>
          <a:xfrm>
            <a:off x="722114" y="220536"/>
            <a:ext cx="10747773" cy="742191"/>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000000"/>
              </a:buClr>
              <a:buSzPts val="5400"/>
              <a:buFont typeface="Arial"/>
              <a:buNone/>
            </a:pPr>
            <a:r>
              <a:rPr b="1" i="0" lang="en-US" sz="5400" u="none" cap="none" strike="noStrike">
                <a:solidFill>
                  <a:schemeClr val="lt1"/>
                </a:solidFill>
                <a:latin typeface="Century Gothic"/>
                <a:ea typeface="Century Gothic"/>
                <a:cs typeface="Century Gothic"/>
                <a:sym typeface="Century Gothic"/>
              </a:rPr>
              <a:t>Making it happen</a:t>
            </a:r>
            <a:endParaRPr b="0" i="0" sz="1800" u="none" cap="none" strike="noStrike">
              <a:solidFill>
                <a:schemeClr val="lt1"/>
              </a:solidFill>
              <a:latin typeface="Calibri"/>
              <a:ea typeface="Calibri"/>
              <a:cs typeface="Calibri"/>
              <a:sym typeface="Calibri"/>
            </a:endParaRPr>
          </a:p>
        </p:txBody>
      </p:sp>
      <p:grpSp>
        <p:nvGrpSpPr>
          <p:cNvPr id="547" name="Google Shape;547;p50"/>
          <p:cNvGrpSpPr/>
          <p:nvPr/>
        </p:nvGrpSpPr>
        <p:grpSpPr>
          <a:xfrm>
            <a:off x="7601794" y="1606272"/>
            <a:ext cx="2080057" cy="2136301"/>
            <a:chOff x="7663123" y="1978514"/>
            <a:chExt cx="1718180" cy="1718180"/>
          </a:xfrm>
        </p:grpSpPr>
        <p:pic>
          <p:nvPicPr>
            <p:cNvPr descr="Piggy Bank outline" id="548" name="Google Shape;548;p50"/>
            <p:cNvPicPr preferRelativeResize="0"/>
            <p:nvPr/>
          </p:nvPicPr>
          <p:blipFill rotWithShape="1">
            <a:blip r:embed="rId3">
              <a:alphaModFix/>
            </a:blip>
            <a:srcRect b="0" l="0" r="0" t="0"/>
            <a:stretch/>
          </p:blipFill>
          <p:spPr>
            <a:xfrm>
              <a:off x="7663123" y="1978514"/>
              <a:ext cx="1718180" cy="1718180"/>
            </a:xfrm>
            <a:prstGeom prst="rect">
              <a:avLst/>
            </a:prstGeom>
            <a:noFill/>
            <a:ln>
              <a:noFill/>
            </a:ln>
          </p:spPr>
        </p:pic>
        <p:pic>
          <p:nvPicPr>
            <p:cNvPr descr="Dollar with solid fill" id="549" name="Google Shape;549;p50"/>
            <p:cNvPicPr preferRelativeResize="0"/>
            <p:nvPr/>
          </p:nvPicPr>
          <p:blipFill rotWithShape="1">
            <a:blip r:embed="rId4">
              <a:alphaModFix/>
            </a:blip>
            <a:srcRect b="0" l="0" r="0" t="0"/>
            <a:stretch/>
          </p:blipFill>
          <p:spPr>
            <a:xfrm>
              <a:off x="8160060" y="2587918"/>
              <a:ext cx="584446" cy="584446"/>
            </a:xfrm>
            <a:prstGeom prst="rect">
              <a:avLst/>
            </a:prstGeom>
            <a:noFill/>
            <a:ln>
              <a:noFill/>
            </a:ln>
          </p:spPr>
        </p:pic>
      </p:grpSp>
      <p:pic>
        <p:nvPicPr>
          <p:cNvPr id="550" name="Google Shape;550;p50"/>
          <p:cNvPicPr preferRelativeResize="0"/>
          <p:nvPr/>
        </p:nvPicPr>
        <p:blipFill rotWithShape="1">
          <a:blip r:embed="rId5">
            <a:alphaModFix/>
          </a:blip>
          <a:srcRect b="0" l="0" r="0" t="0"/>
          <a:stretch/>
        </p:blipFill>
        <p:spPr>
          <a:xfrm>
            <a:off x="2261123" y="1749421"/>
            <a:ext cx="1920259" cy="1850005"/>
          </a:xfrm>
          <a:prstGeom prst="rect">
            <a:avLst/>
          </a:prstGeom>
          <a:noFill/>
          <a:ln>
            <a:noFill/>
          </a:ln>
        </p:spPr>
      </p:pic>
      <p:sp>
        <p:nvSpPr>
          <p:cNvPr id="551" name="Google Shape;551;p50"/>
          <p:cNvSpPr txBox="1"/>
          <p:nvPr/>
        </p:nvSpPr>
        <p:spPr>
          <a:xfrm>
            <a:off x="1378300" y="3848910"/>
            <a:ext cx="4717700" cy="41088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Global Citizen Scholarship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This scholarship is designed to help students discover the world—and their place in it.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EF awards up to $100,000 in scholarships each year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Needs- and merit-based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 enrolled traveler may apply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highlight>
                <a:srgbClr val="FFFF00"/>
              </a:highlight>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highlight>
                <a:srgbClr val="FFFF00"/>
              </a:highlight>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552" name="Google Shape;552;p50"/>
          <p:cNvSpPr txBox="1"/>
          <p:nvPr/>
        </p:nvSpPr>
        <p:spPr>
          <a:xfrm>
            <a:off x="6600388" y="3848910"/>
            <a:ext cx="471770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Customizable Tour Fundraising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Every traveler who enrolls will receive an individual tour fundraising page.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Anyone can contribute! Send your fundraising page to friends, family, and loved ones</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100% of all contributions made will go directly toward your tour balance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cxnSp>
        <p:nvCxnSpPr>
          <p:cNvPr id="553" name="Google Shape;553;p50"/>
          <p:cNvCxnSpPr/>
          <p:nvPr/>
        </p:nvCxnSpPr>
        <p:spPr>
          <a:xfrm>
            <a:off x="2676370" y="954346"/>
            <a:ext cx="6839260" cy="8381"/>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1"/>
          <p:cNvSpPr txBox="1"/>
          <p:nvPr/>
        </p:nvSpPr>
        <p:spPr>
          <a:xfrm>
            <a:off x="6221718" y="3202131"/>
            <a:ext cx="2815064" cy="1723549"/>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Personal traveler account online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Traveler Support Team</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24/7 Safety &amp; Incident Response Team</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Peace of Mind Program</a:t>
            </a:r>
            <a:endParaRPr b="0" i="0" sz="1400" u="none" cap="none" strike="noStrike">
              <a:solidFill>
                <a:srgbClr val="000000"/>
              </a:solidFill>
              <a:latin typeface="Arial"/>
              <a:ea typeface="Arial"/>
              <a:cs typeface="Arial"/>
              <a:sym typeface="Arial"/>
            </a:endParaRPr>
          </a:p>
        </p:txBody>
      </p:sp>
      <p:sp>
        <p:nvSpPr>
          <p:cNvPr id="560" name="Google Shape;560;p51"/>
          <p:cNvSpPr txBox="1"/>
          <p:nvPr/>
        </p:nvSpPr>
        <p:spPr>
          <a:xfrm>
            <a:off x="9110823" y="3212670"/>
            <a:ext cx="2785908" cy="1737399"/>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Project-based learning guide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High school and college credit options available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College essay help</a:t>
            </a:r>
            <a:endParaRPr b="0" i="0" sz="1400" u="none" cap="none" strike="noStrike">
              <a:solidFill>
                <a:srgbClr val="000000"/>
              </a:solidFill>
              <a:latin typeface="Arial"/>
              <a:ea typeface="Arial"/>
              <a:cs typeface="Arial"/>
              <a:sym typeface="Arial"/>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61" name="Google Shape;561;p51"/>
          <p:cNvSpPr txBox="1"/>
          <p:nvPr/>
        </p:nvSpPr>
        <p:spPr>
          <a:xfrm>
            <a:off x="9036782" y="2676054"/>
            <a:ext cx="28599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Personalized learning</a:t>
            </a:r>
            <a:endParaRPr b="0" i="0" sz="1400" u="none" cap="none" strike="noStrike">
              <a:solidFill>
                <a:srgbClr val="000000"/>
              </a:solidFill>
              <a:latin typeface="Arial"/>
              <a:ea typeface="Arial"/>
              <a:cs typeface="Arial"/>
              <a:sym typeface="Arial"/>
            </a:endParaRPr>
          </a:p>
        </p:txBody>
      </p:sp>
      <p:grpSp>
        <p:nvGrpSpPr>
          <p:cNvPr id="562" name="Google Shape;562;p51"/>
          <p:cNvGrpSpPr/>
          <p:nvPr/>
        </p:nvGrpSpPr>
        <p:grpSpPr>
          <a:xfrm>
            <a:off x="9660171" y="1562629"/>
            <a:ext cx="1181950" cy="1113425"/>
            <a:chOff x="9738823" y="1685543"/>
            <a:chExt cx="1342345" cy="1289309"/>
          </a:xfrm>
        </p:grpSpPr>
        <p:sp>
          <p:nvSpPr>
            <p:cNvPr id="563" name="Google Shape;563;p51"/>
            <p:cNvSpPr/>
            <p:nvPr/>
          </p:nvSpPr>
          <p:spPr>
            <a:xfrm>
              <a:off x="9738823" y="1685543"/>
              <a:ext cx="1342345" cy="128930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dea with solid fill" id="564" name="Google Shape;564;p51"/>
            <p:cNvPicPr preferRelativeResize="0"/>
            <p:nvPr/>
          </p:nvPicPr>
          <p:blipFill rotWithShape="1">
            <a:blip r:embed="rId3">
              <a:alphaModFix/>
            </a:blip>
            <a:srcRect b="0" l="0" r="0" t="0"/>
            <a:stretch/>
          </p:blipFill>
          <p:spPr>
            <a:xfrm>
              <a:off x="9960168" y="1874468"/>
              <a:ext cx="899654" cy="899654"/>
            </a:xfrm>
            <a:prstGeom prst="rect">
              <a:avLst/>
            </a:prstGeom>
            <a:noFill/>
            <a:ln>
              <a:noFill/>
            </a:ln>
          </p:spPr>
        </p:pic>
      </p:grpSp>
      <p:sp>
        <p:nvSpPr>
          <p:cNvPr id="565" name="Google Shape;565;p51"/>
          <p:cNvSpPr/>
          <p:nvPr/>
        </p:nvSpPr>
        <p:spPr>
          <a:xfrm>
            <a:off x="11381382" y="5935001"/>
            <a:ext cx="828439" cy="772276"/>
          </a:xfrm>
          <a:prstGeom prst="ellipse">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6" name="Google Shape;566;p51"/>
          <p:cNvSpPr/>
          <p:nvPr/>
        </p:nvSpPr>
        <p:spPr>
          <a:xfrm>
            <a:off x="10719825" y="4636041"/>
            <a:ext cx="1532709" cy="1539006"/>
          </a:xfrm>
          <a:prstGeom prst="ellipse">
            <a:avLst/>
          </a:prstGeom>
          <a:solidFill>
            <a:srgbClr val="003C64">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7" name="Google Shape;567;p51"/>
          <p:cNvSpPr/>
          <p:nvPr/>
        </p:nvSpPr>
        <p:spPr>
          <a:xfrm>
            <a:off x="10201242" y="5836180"/>
            <a:ext cx="1199058" cy="1209964"/>
          </a:xfrm>
          <a:prstGeom prst="ellipse">
            <a:avLst/>
          </a:prstGeom>
          <a:solidFill>
            <a:srgbClr val="85DFFF">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8" name="Google Shape;568;p51"/>
          <p:cNvSpPr txBox="1"/>
          <p:nvPr/>
        </p:nvSpPr>
        <p:spPr>
          <a:xfrm>
            <a:off x="3018928" y="2684319"/>
            <a:ext cx="36914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Payments &amp; protection</a:t>
            </a:r>
            <a:endParaRPr b="0" i="0" sz="1400" u="none" cap="none" strike="noStrike">
              <a:solidFill>
                <a:srgbClr val="000000"/>
              </a:solidFill>
              <a:latin typeface="Arial"/>
              <a:ea typeface="Arial"/>
              <a:cs typeface="Arial"/>
              <a:sym typeface="Arial"/>
            </a:endParaRPr>
          </a:p>
        </p:txBody>
      </p:sp>
      <p:sp>
        <p:nvSpPr>
          <p:cNvPr id="569" name="Google Shape;569;p51"/>
          <p:cNvSpPr txBox="1"/>
          <p:nvPr/>
        </p:nvSpPr>
        <p:spPr>
          <a:xfrm>
            <a:off x="6262782" y="2676054"/>
            <a:ext cx="265314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Safety &amp; support</a:t>
            </a:r>
            <a:endParaRPr b="0" i="0" sz="1400" u="none" cap="none" strike="noStrike">
              <a:solidFill>
                <a:srgbClr val="000000"/>
              </a:solidFill>
              <a:latin typeface="Arial"/>
              <a:ea typeface="Arial"/>
              <a:cs typeface="Arial"/>
              <a:sym typeface="Arial"/>
            </a:endParaRPr>
          </a:p>
        </p:txBody>
      </p:sp>
      <p:sp>
        <p:nvSpPr>
          <p:cNvPr id="570" name="Google Shape;570;p51"/>
          <p:cNvSpPr txBox="1"/>
          <p:nvPr/>
        </p:nvSpPr>
        <p:spPr>
          <a:xfrm>
            <a:off x="230277" y="3137982"/>
            <a:ext cx="2322841" cy="85767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Everything we talked about getting on tour!</a:t>
            </a:r>
            <a:endParaRPr b="0" i="0" sz="1400" u="none" cap="none" strike="noStrike">
              <a:solidFill>
                <a:srgbClr val="000000"/>
              </a:solidFill>
              <a:latin typeface="Arial"/>
              <a:ea typeface="Arial"/>
              <a:cs typeface="Arial"/>
              <a:sym typeface="Arial"/>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71" name="Google Shape;571;p51"/>
          <p:cNvSpPr txBox="1"/>
          <p:nvPr/>
        </p:nvSpPr>
        <p:spPr>
          <a:xfrm>
            <a:off x="186769" y="2676054"/>
            <a:ext cx="328437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Itinerary &amp; logistics</a:t>
            </a:r>
            <a:endParaRPr b="0" i="0" sz="1400" u="none" cap="none" strike="noStrike">
              <a:solidFill>
                <a:srgbClr val="000000"/>
              </a:solidFill>
              <a:latin typeface="Arial"/>
              <a:ea typeface="Arial"/>
              <a:cs typeface="Arial"/>
              <a:sym typeface="Arial"/>
            </a:endParaRPr>
          </a:p>
        </p:txBody>
      </p:sp>
      <p:pic>
        <p:nvPicPr>
          <p:cNvPr id="572" name="Google Shape;572;p51"/>
          <p:cNvPicPr preferRelativeResize="0"/>
          <p:nvPr/>
        </p:nvPicPr>
        <p:blipFill rotWithShape="1">
          <a:blip r:embed="rId4">
            <a:alphaModFix/>
          </a:blip>
          <a:srcRect b="11816" l="22423" r="14530" t="7386"/>
          <a:stretch/>
        </p:blipFill>
        <p:spPr>
          <a:xfrm rot="-1265101">
            <a:off x="10316333" y="4647263"/>
            <a:ext cx="1684019" cy="2575476"/>
          </a:xfrm>
          <a:prstGeom prst="rect">
            <a:avLst/>
          </a:prstGeom>
          <a:noFill/>
          <a:ln>
            <a:noFill/>
          </a:ln>
        </p:spPr>
      </p:pic>
      <p:grpSp>
        <p:nvGrpSpPr>
          <p:cNvPr id="573" name="Google Shape;573;p51"/>
          <p:cNvGrpSpPr/>
          <p:nvPr/>
        </p:nvGrpSpPr>
        <p:grpSpPr>
          <a:xfrm>
            <a:off x="817347" y="1517792"/>
            <a:ext cx="1181949" cy="1109173"/>
            <a:chOff x="960888" y="1804810"/>
            <a:chExt cx="1342345" cy="1228197"/>
          </a:xfrm>
        </p:grpSpPr>
        <p:sp>
          <p:nvSpPr>
            <p:cNvPr id="574" name="Google Shape;574;p51"/>
            <p:cNvSpPr/>
            <p:nvPr/>
          </p:nvSpPr>
          <p:spPr>
            <a:xfrm>
              <a:off x="960888" y="1804810"/>
              <a:ext cx="1342345" cy="122819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ravel with solid fill" id="575" name="Google Shape;575;p51"/>
            <p:cNvPicPr preferRelativeResize="0"/>
            <p:nvPr/>
          </p:nvPicPr>
          <p:blipFill rotWithShape="1">
            <a:blip r:embed="rId5">
              <a:alphaModFix/>
            </a:blip>
            <a:srcRect b="0" l="0" r="0" t="0"/>
            <a:stretch/>
          </p:blipFill>
          <p:spPr>
            <a:xfrm>
              <a:off x="1191491" y="1963821"/>
              <a:ext cx="927161" cy="927161"/>
            </a:xfrm>
            <a:prstGeom prst="rect">
              <a:avLst/>
            </a:prstGeom>
            <a:noFill/>
            <a:ln>
              <a:noFill/>
            </a:ln>
          </p:spPr>
        </p:pic>
      </p:grpSp>
      <p:grpSp>
        <p:nvGrpSpPr>
          <p:cNvPr id="576" name="Google Shape;576;p51"/>
          <p:cNvGrpSpPr/>
          <p:nvPr/>
        </p:nvGrpSpPr>
        <p:grpSpPr>
          <a:xfrm>
            <a:off x="3768431" y="1515666"/>
            <a:ext cx="1181949" cy="1113424"/>
            <a:chOff x="3725045" y="1701409"/>
            <a:chExt cx="1342345" cy="1286483"/>
          </a:xfrm>
        </p:grpSpPr>
        <p:sp>
          <p:nvSpPr>
            <p:cNvPr id="577" name="Google Shape;577;p51"/>
            <p:cNvSpPr/>
            <p:nvPr/>
          </p:nvSpPr>
          <p:spPr>
            <a:xfrm>
              <a:off x="3725045" y="1701409"/>
              <a:ext cx="1342345" cy="1286483"/>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ransfer1 with solid fill" id="578" name="Google Shape;578;p51"/>
            <p:cNvPicPr preferRelativeResize="0"/>
            <p:nvPr/>
          </p:nvPicPr>
          <p:blipFill rotWithShape="1">
            <a:blip r:embed="rId6">
              <a:alphaModFix/>
            </a:blip>
            <a:srcRect b="0" l="0" r="0" t="0"/>
            <a:stretch/>
          </p:blipFill>
          <p:spPr>
            <a:xfrm>
              <a:off x="3909633" y="1858066"/>
              <a:ext cx="973167" cy="973167"/>
            </a:xfrm>
            <a:prstGeom prst="rect">
              <a:avLst/>
            </a:prstGeom>
            <a:noFill/>
            <a:ln>
              <a:noFill/>
            </a:ln>
          </p:spPr>
        </p:pic>
      </p:grpSp>
      <p:grpSp>
        <p:nvGrpSpPr>
          <p:cNvPr id="579" name="Google Shape;579;p51"/>
          <p:cNvGrpSpPr/>
          <p:nvPr/>
        </p:nvGrpSpPr>
        <p:grpSpPr>
          <a:xfrm>
            <a:off x="6719515" y="1515666"/>
            <a:ext cx="1181950" cy="1113425"/>
            <a:chOff x="6738953" y="1722060"/>
            <a:chExt cx="1342345" cy="1286484"/>
          </a:xfrm>
        </p:grpSpPr>
        <p:sp>
          <p:nvSpPr>
            <p:cNvPr id="580" name="Google Shape;580;p51"/>
            <p:cNvSpPr/>
            <p:nvPr/>
          </p:nvSpPr>
          <p:spPr>
            <a:xfrm>
              <a:off x="6738953" y="1722060"/>
              <a:ext cx="1342345" cy="1286484"/>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ield Tick with solid fill" id="581" name="Google Shape;581;p51"/>
            <p:cNvPicPr preferRelativeResize="0"/>
            <p:nvPr/>
          </p:nvPicPr>
          <p:blipFill rotWithShape="1">
            <a:blip r:embed="rId7">
              <a:alphaModFix/>
            </a:blip>
            <a:srcRect b="0" l="0" r="0" t="0"/>
            <a:stretch/>
          </p:blipFill>
          <p:spPr>
            <a:xfrm>
              <a:off x="6952925" y="1908578"/>
              <a:ext cx="914400" cy="914400"/>
            </a:xfrm>
            <a:prstGeom prst="rect">
              <a:avLst/>
            </a:prstGeom>
            <a:noFill/>
            <a:ln>
              <a:noFill/>
            </a:ln>
          </p:spPr>
        </p:pic>
      </p:grpSp>
      <p:sp>
        <p:nvSpPr>
          <p:cNvPr id="582" name="Google Shape;582;p51"/>
          <p:cNvSpPr txBox="1"/>
          <p:nvPr/>
        </p:nvSpPr>
        <p:spPr>
          <a:xfrm>
            <a:off x="3008500" y="3216176"/>
            <a:ext cx="2741357" cy="1737399"/>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Flexible payment options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Personal Tour Fundraising Page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Global Travel Protection Plan included</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83" name="Google Shape;583;p51"/>
          <p:cNvSpPr/>
          <p:nvPr/>
        </p:nvSpPr>
        <p:spPr>
          <a:xfrm>
            <a:off x="-265076" y="5405544"/>
            <a:ext cx="1684523" cy="1729122"/>
          </a:xfrm>
          <a:prstGeom prst="ellipse">
            <a:avLst/>
          </a:prstGeom>
          <a:solidFill>
            <a:srgbClr val="003C64">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4" name="Google Shape;584;p51"/>
          <p:cNvSpPr/>
          <p:nvPr/>
        </p:nvSpPr>
        <p:spPr>
          <a:xfrm>
            <a:off x="1320749" y="5755236"/>
            <a:ext cx="1199058" cy="1209964"/>
          </a:xfrm>
          <a:prstGeom prst="ellipse">
            <a:avLst/>
          </a:prstGeom>
          <a:solidFill>
            <a:srgbClr val="85DFFF">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85" name="Google Shape;585;p51"/>
          <p:cNvPicPr preferRelativeResize="0"/>
          <p:nvPr/>
        </p:nvPicPr>
        <p:blipFill rotWithShape="1">
          <a:blip r:embed="rId8">
            <a:alphaModFix/>
          </a:blip>
          <a:srcRect b="0" l="0" r="0" t="0"/>
          <a:stretch/>
        </p:blipFill>
        <p:spPr>
          <a:xfrm rot="-1279694">
            <a:off x="1168493" y="4213814"/>
            <a:ext cx="781750" cy="662355"/>
          </a:xfrm>
          <a:prstGeom prst="rect">
            <a:avLst/>
          </a:prstGeom>
          <a:noFill/>
          <a:ln>
            <a:noFill/>
          </a:ln>
        </p:spPr>
      </p:pic>
      <p:sp>
        <p:nvSpPr>
          <p:cNvPr id="586" name="Google Shape;586;p51"/>
          <p:cNvSpPr/>
          <p:nvPr/>
        </p:nvSpPr>
        <p:spPr>
          <a:xfrm>
            <a:off x="-142630" y="4851200"/>
            <a:ext cx="828439" cy="772276"/>
          </a:xfrm>
          <a:prstGeom prst="ellipse">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87" name="Google Shape;587;p51"/>
          <p:cNvPicPr preferRelativeResize="0"/>
          <p:nvPr/>
        </p:nvPicPr>
        <p:blipFill rotWithShape="1">
          <a:blip r:embed="rId9">
            <a:alphaModFix/>
          </a:blip>
          <a:srcRect b="-40048" l="8994" r="12006" t="-2"/>
          <a:stretch/>
        </p:blipFill>
        <p:spPr>
          <a:xfrm rot="-2023478">
            <a:off x="389504" y="4582136"/>
            <a:ext cx="865569" cy="583067"/>
          </a:xfrm>
          <a:prstGeom prst="rect">
            <a:avLst/>
          </a:prstGeom>
          <a:noFill/>
          <a:ln>
            <a:noFill/>
          </a:ln>
        </p:spPr>
      </p:pic>
      <p:pic>
        <p:nvPicPr>
          <p:cNvPr descr="A group of people wearing helmets&#10;&#10;Description automatically generated" id="588" name="Google Shape;588;p51"/>
          <p:cNvPicPr preferRelativeResize="0"/>
          <p:nvPr/>
        </p:nvPicPr>
        <p:blipFill rotWithShape="1">
          <a:blip r:embed="rId10">
            <a:alphaModFix amt="87000"/>
          </a:blip>
          <a:srcRect b="0" l="10896" r="18419" t="0"/>
          <a:stretch/>
        </p:blipFill>
        <p:spPr>
          <a:xfrm>
            <a:off x="257687" y="4949877"/>
            <a:ext cx="1823317" cy="1806560"/>
          </a:xfrm>
          <a:prstGeom prst="ellipse">
            <a:avLst/>
          </a:prstGeom>
          <a:noFill/>
          <a:ln>
            <a:noFill/>
          </a:ln>
        </p:spPr>
      </p:pic>
      <p:pic>
        <p:nvPicPr>
          <p:cNvPr id="589" name="Google Shape;589;p51"/>
          <p:cNvPicPr preferRelativeResize="0"/>
          <p:nvPr/>
        </p:nvPicPr>
        <p:blipFill rotWithShape="1">
          <a:blip r:embed="rId9">
            <a:alphaModFix/>
          </a:blip>
          <a:srcRect b="-40048" l="8994" r="12006" t="-2"/>
          <a:stretch/>
        </p:blipFill>
        <p:spPr>
          <a:xfrm rot="-2023478">
            <a:off x="9421881" y="5749527"/>
            <a:ext cx="1004561" cy="583067"/>
          </a:xfrm>
          <a:prstGeom prst="rect">
            <a:avLst/>
          </a:prstGeom>
          <a:noFill/>
          <a:ln>
            <a:noFill/>
          </a:ln>
        </p:spPr>
      </p:pic>
      <p:pic>
        <p:nvPicPr>
          <p:cNvPr id="590" name="Google Shape;590;p51"/>
          <p:cNvPicPr preferRelativeResize="0"/>
          <p:nvPr/>
        </p:nvPicPr>
        <p:blipFill rotWithShape="1">
          <a:blip r:embed="rId8">
            <a:alphaModFix/>
          </a:blip>
          <a:srcRect b="0" l="0" r="0" t="0"/>
          <a:stretch/>
        </p:blipFill>
        <p:spPr>
          <a:xfrm rot="-1970503">
            <a:off x="8640803" y="6029041"/>
            <a:ext cx="781750" cy="6623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3"/>
          <p:cNvSpPr txBox="1"/>
          <p:nvPr>
            <p:ph type="title"/>
          </p:nvPr>
        </p:nvSpPr>
        <p:spPr>
          <a:xfrm>
            <a:off x="556972" y="522566"/>
            <a:ext cx="5334000" cy="1022350"/>
          </a:xfrm>
          <a:prstGeom prst="rect">
            <a:avLst/>
          </a:prstGeom>
          <a:noFill/>
          <a:ln>
            <a:noFill/>
          </a:ln>
        </p:spPr>
        <p:txBody>
          <a:bodyPr anchorCtr="0" anchor="ctr" bIns="45700" lIns="91425" spcFirstLastPara="1" rIns="91425" wrap="square" tIns="45700">
            <a:normAutofit/>
          </a:bodyPr>
          <a:lstStyle/>
          <a:p>
            <a:pPr indent="0" lvl="0" marL="0" rtl="0" algn="ctr">
              <a:lnSpc>
                <a:spcPct val="125000"/>
              </a:lnSpc>
              <a:spcBef>
                <a:spcPts val="0"/>
              </a:spcBef>
              <a:spcAft>
                <a:spcPts val="0"/>
              </a:spcAft>
              <a:buClr>
                <a:schemeClr val="dk1"/>
              </a:buClr>
              <a:buSzPts val="5400"/>
              <a:buFont typeface="Century Gothic"/>
              <a:buNone/>
            </a:pPr>
            <a:r>
              <a:rPr lang="en-US"/>
              <a:t>Time to enroll!</a:t>
            </a:r>
            <a:endParaRPr/>
          </a:p>
        </p:txBody>
      </p:sp>
      <p:sp>
        <p:nvSpPr>
          <p:cNvPr id="602" name="Google Shape;602;p53"/>
          <p:cNvSpPr txBox="1"/>
          <p:nvPr/>
        </p:nvSpPr>
        <p:spPr>
          <a:xfrm>
            <a:off x="9065581" y="618242"/>
            <a:ext cx="233732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Century Gothic"/>
              <a:buNone/>
            </a:pPr>
            <a:r>
              <a:rPr b="1" i="1" lang="en-US" sz="2400" u="none" cap="none" strike="noStrike">
                <a:solidFill>
                  <a:srgbClr val="FFFFFF"/>
                </a:solidFill>
                <a:latin typeface="Century Gothic"/>
                <a:ea typeface="Century Gothic"/>
                <a:cs typeface="Century Gothic"/>
                <a:sym typeface="Century Gothic"/>
              </a:rPr>
              <a:t>EARN $200</a:t>
            </a:r>
            <a:br>
              <a:rPr b="1" i="1" lang="en-US" sz="2400" u="none" cap="none" strike="noStrike">
                <a:solidFill>
                  <a:srgbClr val="FFFFFF"/>
                </a:solidFill>
                <a:latin typeface="Century Gothic"/>
                <a:ea typeface="Century Gothic"/>
                <a:cs typeface="Century Gothic"/>
                <a:sym typeface="Century Gothic"/>
              </a:rPr>
            </a:br>
            <a:r>
              <a:rPr b="1" i="1" lang="en-US" sz="2400" u="none" cap="none" strike="noStrike">
                <a:solidFill>
                  <a:srgbClr val="FFFFFF"/>
                </a:solidFill>
                <a:latin typeface="Century Gothic"/>
                <a:ea typeface="Century Gothic"/>
                <a:cs typeface="Century Gothic"/>
                <a:sym typeface="Century Gothic"/>
              </a:rPr>
              <a:t>DISCOUNT</a:t>
            </a:r>
            <a:endParaRPr b="0" i="0" sz="1400" u="none" cap="none" strike="noStrike">
              <a:solidFill>
                <a:srgbClr val="000000"/>
              </a:solidFill>
              <a:latin typeface="Arial"/>
              <a:ea typeface="Arial"/>
              <a:cs typeface="Arial"/>
              <a:sym typeface="Arial"/>
            </a:endParaRPr>
          </a:p>
        </p:txBody>
      </p:sp>
      <p:cxnSp>
        <p:nvCxnSpPr>
          <p:cNvPr id="603" name="Google Shape;603;p53"/>
          <p:cNvCxnSpPr/>
          <p:nvPr/>
        </p:nvCxnSpPr>
        <p:spPr>
          <a:xfrm>
            <a:off x="9850003" y="1551009"/>
            <a:ext cx="768485" cy="0"/>
          </a:xfrm>
          <a:prstGeom prst="straightConnector1">
            <a:avLst/>
          </a:prstGeom>
          <a:noFill/>
          <a:ln cap="flat" cmpd="sng" w="9525">
            <a:solidFill>
              <a:schemeClr val="lt1"/>
            </a:solidFill>
            <a:prstDash val="solid"/>
            <a:miter lim="800000"/>
            <a:headEnd len="sm" w="sm" type="none"/>
            <a:tailEnd len="sm" w="sm" type="none"/>
          </a:ln>
        </p:spPr>
      </p:cxnSp>
      <p:sp>
        <p:nvSpPr>
          <p:cNvPr id="604" name="Google Shape;604;p53"/>
          <p:cNvSpPr txBox="1"/>
          <p:nvPr/>
        </p:nvSpPr>
        <p:spPr>
          <a:xfrm>
            <a:off x="736557" y="5403578"/>
            <a:ext cx="4974829"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chemeClr val="dk1"/>
                </a:solidFill>
                <a:latin typeface="Arial"/>
                <a:ea typeface="Arial"/>
                <a:cs typeface="Arial"/>
                <a:sym typeface="Arial"/>
              </a:rPr>
              <a:t>*Save your spot tonight &amp; take advantage of EF’s risk-free enrollment period</a:t>
            </a:r>
            <a:endParaRPr b="0" i="0" sz="1400" u="none" cap="none" strike="noStrike">
              <a:solidFill>
                <a:srgbClr val="000000"/>
              </a:solidFill>
              <a:latin typeface="Arial"/>
              <a:ea typeface="Arial"/>
              <a:cs typeface="Arial"/>
              <a:sym typeface="Arial"/>
            </a:endParaRPr>
          </a:p>
        </p:txBody>
      </p:sp>
      <p:sp>
        <p:nvSpPr>
          <p:cNvPr id="605" name="Google Shape;605;p53"/>
          <p:cNvSpPr/>
          <p:nvPr/>
        </p:nvSpPr>
        <p:spPr>
          <a:xfrm>
            <a:off x="889000" y="3000375"/>
            <a:ext cx="768600" cy="55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53"/>
          <p:cNvSpPr txBox="1"/>
          <p:nvPr/>
        </p:nvSpPr>
        <p:spPr>
          <a:xfrm>
            <a:off x="1871675" y="3000375"/>
            <a:ext cx="6858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rgbClr val="000000"/>
                </a:solidFill>
                <a:latin typeface="Calibri"/>
                <a:ea typeface="Calibri"/>
                <a:cs typeface="Calibri"/>
                <a:sym typeface="Calibri"/>
              </a:rPr>
              <a:t>18</a:t>
            </a:r>
            <a:endParaRPr b="0" i="0" sz="2900" u="none" cap="none" strike="noStrike">
              <a:solidFill>
                <a:srgbClr val="000000"/>
              </a:solidFill>
              <a:latin typeface="Calibri"/>
              <a:ea typeface="Calibri"/>
              <a:cs typeface="Calibri"/>
              <a:sym typeface="Calibri"/>
            </a:endParaRPr>
          </a:p>
        </p:txBody>
      </p:sp>
      <p:sp>
        <p:nvSpPr>
          <p:cNvPr id="607" name="Google Shape;607;p53"/>
          <p:cNvSpPr/>
          <p:nvPr/>
        </p:nvSpPr>
        <p:spPr>
          <a:xfrm>
            <a:off x="2557475" y="3000375"/>
            <a:ext cx="768600" cy="55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53"/>
          <p:cNvSpPr/>
          <p:nvPr/>
        </p:nvSpPr>
        <p:spPr>
          <a:xfrm>
            <a:off x="889000" y="4657725"/>
            <a:ext cx="27972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3"/>
          <p:cNvSpPr txBox="1"/>
          <p:nvPr/>
        </p:nvSpPr>
        <p:spPr>
          <a:xfrm>
            <a:off x="1128725" y="4565325"/>
            <a:ext cx="318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Calibri"/>
                <a:ea typeface="Calibri"/>
                <a:cs typeface="Calibri"/>
                <a:sym typeface="Calibri"/>
              </a:rPr>
              <a:t>September 30th</a:t>
            </a:r>
            <a:endParaRPr sz="2600">
              <a:latin typeface="Calibri"/>
              <a:ea typeface="Calibri"/>
              <a:cs typeface="Calibri"/>
              <a:sym typeface="Calibri"/>
            </a:endParaRPr>
          </a:p>
        </p:txBody>
      </p:sp>
      <p:sp>
        <p:nvSpPr>
          <p:cNvPr id="610" name="Google Shape;610;p53"/>
          <p:cNvSpPr txBox="1"/>
          <p:nvPr/>
        </p:nvSpPr>
        <p:spPr>
          <a:xfrm>
            <a:off x="5286375" y="2443175"/>
            <a:ext cx="69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54"/>
          <p:cNvPicPr preferRelativeResize="0"/>
          <p:nvPr>
            <p:ph idx="2" type="pic"/>
          </p:nvPr>
        </p:nvPicPr>
        <p:blipFill rotWithShape="1">
          <a:blip r:embed="rId3">
            <a:alphaModFix/>
          </a:blip>
          <a:srcRect b="0" l="24183" r="24181" t="0"/>
          <a:stretch/>
        </p:blipFill>
        <p:spPr>
          <a:xfrm>
            <a:off x="6877050" y="0"/>
            <a:ext cx="5314950" cy="6858000"/>
          </a:xfrm>
          <a:prstGeom prst="rect">
            <a:avLst/>
          </a:prstGeom>
          <a:noFill/>
          <a:ln>
            <a:noFill/>
          </a:ln>
        </p:spPr>
      </p:pic>
      <p:sp>
        <p:nvSpPr>
          <p:cNvPr id="617" name="Google Shape;617;p54"/>
          <p:cNvSpPr txBox="1"/>
          <p:nvPr>
            <p:ph type="title"/>
          </p:nvPr>
        </p:nvSpPr>
        <p:spPr>
          <a:xfrm>
            <a:off x="621282" y="165430"/>
            <a:ext cx="5689934" cy="10223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entury Gothic"/>
              <a:buNone/>
            </a:pPr>
            <a:r>
              <a:rPr lang="en-US"/>
              <a:t>Enrollment is open!</a:t>
            </a:r>
            <a:endParaRPr/>
          </a:p>
        </p:txBody>
      </p:sp>
      <p:pic>
        <p:nvPicPr>
          <p:cNvPr id="618" name="Google Shape;618;p54"/>
          <p:cNvPicPr preferRelativeResize="0"/>
          <p:nvPr>
            <p:ph idx="3" type="pic"/>
          </p:nvPr>
        </p:nvPicPr>
        <p:blipFill rotWithShape="1">
          <a:blip r:embed="rId4">
            <a:alphaModFix/>
          </a:blip>
          <a:srcRect b="4119" l="0" r="0" t="4119"/>
          <a:stretch/>
        </p:blipFill>
        <p:spPr>
          <a:xfrm>
            <a:off x="1965325" y="2230438"/>
            <a:ext cx="2579688" cy="246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9"/>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330" name="Google Shape;330;p29"/>
          <p:cNvSpPr/>
          <p:nvPr/>
        </p:nvSpPr>
        <p:spPr>
          <a:xfrm>
            <a:off x="0" y="6140387"/>
            <a:ext cx="12192000" cy="717613"/>
          </a:xfrm>
          <a:prstGeom prst="rect">
            <a:avLst/>
          </a:prstGeom>
          <a:solidFill>
            <a:srgbClr val="002060">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p29"/>
          <p:cNvSpPr/>
          <p:nvPr/>
        </p:nvSpPr>
        <p:spPr>
          <a:xfrm>
            <a:off x="3489157" y="541422"/>
            <a:ext cx="5245768" cy="5245768"/>
          </a:xfrm>
          <a:prstGeom prst="ellipse">
            <a:avLst/>
          </a:prstGeom>
          <a:solidFill>
            <a:schemeClr val="lt1">
              <a:alpha val="8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p29"/>
          <p:cNvSpPr txBox="1"/>
          <p:nvPr>
            <p:ph idx="1" type="body"/>
          </p:nvPr>
        </p:nvSpPr>
        <p:spPr>
          <a:xfrm>
            <a:off x="3473115" y="2094589"/>
            <a:ext cx="5245768" cy="1114868"/>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00B0F0"/>
              </a:buClr>
              <a:buSzPts val="8000"/>
              <a:buNone/>
            </a:pPr>
            <a:r>
              <a:rPr lang="en-US" sz="8000"/>
              <a:t>Spain &amp; France</a:t>
            </a:r>
            <a:endParaRPr sz="8800"/>
          </a:p>
        </p:txBody>
      </p:sp>
      <p:sp>
        <p:nvSpPr>
          <p:cNvPr id="333" name="Google Shape;333;p29"/>
          <p:cNvSpPr txBox="1"/>
          <p:nvPr>
            <p:ph idx="2" type="body"/>
          </p:nvPr>
        </p:nvSpPr>
        <p:spPr>
          <a:xfrm>
            <a:off x="-1" y="6143273"/>
            <a:ext cx="12196763" cy="7147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t>Madrid &amp; Paris – 8 Days</a:t>
            </a:r>
            <a:endParaRPr/>
          </a:p>
        </p:txBody>
      </p:sp>
      <p:sp>
        <p:nvSpPr>
          <p:cNvPr id="334" name="Google Shape;334;p29"/>
          <p:cNvSpPr txBox="1"/>
          <p:nvPr/>
        </p:nvSpPr>
        <p:spPr>
          <a:xfrm>
            <a:off x="4050632" y="1469517"/>
            <a:ext cx="409073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B0F0"/>
                </a:solidFill>
                <a:latin typeface="Century Gothic"/>
                <a:ea typeface="Century Gothic"/>
                <a:cs typeface="Century Gothic"/>
                <a:sym typeface="Century Gothic"/>
              </a:rPr>
              <a:t>Let’s go to…</a:t>
            </a:r>
            <a:endParaRPr b="0" i="0" sz="1400" u="none" cap="none" strike="noStrike">
              <a:solidFill>
                <a:srgbClr val="000000"/>
              </a:solidFill>
              <a:latin typeface="Arial"/>
              <a:ea typeface="Arial"/>
              <a:cs typeface="Arial"/>
              <a:sym typeface="Arial"/>
            </a:endParaRPr>
          </a:p>
        </p:txBody>
      </p:sp>
      <p:sp>
        <p:nvSpPr>
          <p:cNvPr id="335" name="Google Shape;335;p29"/>
          <p:cNvSpPr txBox="1"/>
          <p:nvPr/>
        </p:nvSpPr>
        <p:spPr>
          <a:xfrm rot="-5400000">
            <a:off x="5589391" y="4244480"/>
            <a:ext cx="1013218"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00B0F0"/>
                </a:solidFill>
                <a:latin typeface="Calibri"/>
                <a:ea typeface="Calibri"/>
                <a:cs typeface="Calibri"/>
                <a:sym typeface="Calibri"/>
              </a:rPr>
              <a:t>✈</a:t>
            </a:r>
            <a:endParaRPr b="0" i="0" sz="7200" u="none" cap="none" strike="noStrike">
              <a:solidFill>
                <a:srgbClr val="00B0F0"/>
              </a:solidFill>
              <a:latin typeface="Noto Sans Symbols"/>
              <a:ea typeface="Noto Sans Symbols"/>
              <a:cs typeface="Noto Sans Symbols"/>
              <a:sym typeface="Noto Sans Symbol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0"/>
          <p:cNvPicPr preferRelativeResize="0"/>
          <p:nvPr>
            <p:ph idx="2" type="pic"/>
          </p:nvPr>
        </p:nvPicPr>
        <p:blipFill rotWithShape="1">
          <a:blip r:embed="rId3">
            <a:alphaModFix/>
          </a:blip>
          <a:srcRect b="0" l="1713" r="1711" t="0"/>
          <a:stretch/>
        </p:blipFill>
        <p:spPr>
          <a:xfrm>
            <a:off x="1363287" y="2218092"/>
            <a:ext cx="4485599" cy="4032000"/>
          </a:xfrm>
          <a:prstGeom prst="rect">
            <a:avLst/>
          </a:prstGeom>
          <a:noFill/>
          <a:ln>
            <a:noFill/>
          </a:ln>
        </p:spPr>
      </p:pic>
      <p:sp>
        <p:nvSpPr>
          <p:cNvPr id="342" name="Google Shape;342;p30"/>
          <p:cNvSpPr txBox="1"/>
          <p:nvPr>
            <p:ph type="title"/>
          </p:nvPr>
        </p:nvSpPr>
        <p:spPr>
          <a:xfrm>
            <a:off x="1091610" y="579879"/>
            <a:ext cx="10024872" cy="96137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r>
              <a:rPr lang="en-US"/>
              <a:t>Our agenda</a:t>
            </a:r>
            <a:endParaRPr/>
          </a:p>
        </p:txBody>
      </p:sp>
      <p:sp>
        <p:nvSpPr>
          <p:cNvPr id="343" name="Google Shape;343;p30"/>
          <p:cNvSpPr txBox="1"/>
          <p:nvPr>
            <p:ph idx="1" type="subTitle"/>
          </p:nvPr>
        </p:nvSpPr>
        <p:spPr>
          <a:xfrm>
            <a:off x="1091610" y="1572130"/>
            <a:ext cx="10024872" cy="647421"/>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3200"/>
              <a:buNone/>
            </a:pPr>
            <a:r>
              <a:rPr lang="en-US"/>
              <a:t>What we are going to cover</a:t>
            </a:r>
            <a:endParaRPr/>
          </a:p>
          <a:p>
            <a:pPr indent="0" lvl="0" marL="0" rtl="0" algn="ctr">
              <a:lnSpc>
                <a:spcPct val="125000"/>
              </a:lnSpc>
              <a:spcBef>
                <a:spcPts val="0"/>
              </a:spcBef>
              <a:spcAft>
                <a:spcPts val="0"/>
              </a:spcAft>
              <a:buClr>
                <a:schemeClr val="dk1"/>
              </a:buClr>
              <a:buSzPts val="3200"/>
              <a:buNone/>
            </a:pPr>
            <a:r>
              <a:t/>
            </a:r>
            <a:endParaRPr/>
          </a:p>
        </p:txBody>
      </p:sp>
      <p:sp>
        <p:nvSpPr>
          <p:cNvPr id="344" name="Google Shape;344;p30"/>
          <p:cNvSpPr txBox="1"/>
          <p:nvPr>
            <p:ph idx="3" type="body"/>
          </p:nvPr>
        </p:nvSpPr>
        <p:spPr>
          <a:xfrm>
            <a:off x="6038850" y="2599689"/>
            <a:ext cx="6146800" cy="3995931"/>
          </a:xfrm>
          <a:prstGeom prst="rect">
            <a:avLst/>
          </a:prstGeom>
          <a:noFill/>
          <a:ln>
            <a:noFill/>
          </a:ln>
        </p:spPr>
        <p:txBody>
          <a:bodyPr anchorCtr="0" anchor="t" bIns="45700" lIns="91425" spcFirstLastPara="1" rIns="91425" wrap="square" tIns="45700">
            <a:normAutofit/>
          </a:bodyPr>
          <a:lstStyle/>
          <a:p>
            <a:pPr indent="-457200" lvl="0" marL="457200" rtl="0" algn="l">
              <a:lnSpc>
                <a:spcPct val="150000"/>
              </a:lnSpc>
              <a:spcBef>
                <a:spcPts val="0"/>
              </a:spcBef>
              <a:spcAft>
                <a:spcPts val="0"/>
              </a:spcAft>
              <a:buClr>
                <a:schemeClr val="dk1"/>
              </a:buClr>
              <a:buSzPts val="2400"/>
              <a:buFont typeface="Calibri"/>
              <a:buAutoNum type="arabicPeriod"/>
            </a:pPr>
            <a:r>
              <a:rPr lang="en-US"/>
              <a:t>Introduction</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Our itinerary</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What’s included</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Our travel partner</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Safety and support</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Price and how to enroll</a:t>
            </a:r>
            <a:endParaRPr/>
          </a:p>
        </p:txBody>
      </p:sp>
      <p:cxnSp>
        <p:nvCxnSpPr>
          <p:cNvPr id="345" name="Google Shape;345;p30"/>
          <p:cNvCxnSpPr/>
          <p:nvPr/>
        </p:nvCxnSpPr>
        <p:spPr>
          <a:xfrm>
            <a:off x="3848450" y="2343106"/>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id="346" name="Google Shape;346;p30"/>
          <p:cNvSpPr txBox="1"/>
          <p:nvPr/>
        </p:nvSpPr>
        <p:spPr>
          <a:xfrm>
            <a:off x="6096000" y="6975758"/>
            <a:ext cx="2658772" cy="3970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txBox="1"/>
          <p:nvPr>
            <p:ph type="title"/>
          </p:nvPr>
        </p:nvSpPr>
        <p:spPr>
          <a:xfrm>
            <a:off x="5229630" y="1650177"/>
            <a:ext cx="4367100" cy="84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entury Gothic"/>
              <a:buNone/>
            </a:pPr>
            <a:r>
              <a:rPr lang="en-US"/>
              <a:t>My name is</a:t>
            </a:r>
            <a:endParaRPr/>
          </a:p>
        </p:txBody>
      </p:sp>
      <p:pic>
        <p:nvPicPr>
          <p:cNvPr id="353" name="Google Shape;353;p31"/>
          <p:cNvPicPr preferRelativeResize="0"/>
          <p:nvPr>
            <p:ph idx="2" type="pic"/>
          </p:nvPr>
        </p:nvPicPr>
        <p:blipFill rotWithShape="1">
          <a:blip r:embed="rId3">
            <a:alphaModFix/>
          </a:blip>
          <a:srcRect b="0" l="0" r="0" t="0"/>
          <a:stretch/>
        </p:blipFill>
        <p:spPr>
          <a:xfrm>
            <a:off x="838200" y="1752600"/>
            <a:ext cx="4320000" cy="4320000"/>
          </a:xfrm>
          <a:prstGeom prst="ellipse">
            <a:avLst/>
          </a:prstGeom>
          <a:noFill/>
          <a:ln>
            <a:noFill/>
          </a:ln>
        </p:spPr>
      </p:pic>
      <p:sp>
        <p:nvSpPr>
          <p:cNvPr id="354" name="Google Shape;354;p31"/>
          <p:cNvSpPr txBox="1"/>
          <p:nvPr/>
        </p:nvSpPr>
        <p:spPr>
          <a:xfrm>
            <a:off x="5400675" y="3514725"/>
            <a:ext cx="5143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libri"/>
                <a:ea typeface="Calibri"/>
                <a:cs typeface="Calibri"/>
                <a:sym typeface="Calibri"/>
              </a:rPr>
              <a:t> I have been traveling with EF for over 20 years–this will be my 8th EF trip. I have been teaching English at MVHS for 18 years</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2"/>
          <p:cNvPicPr preferRelativeResize="0"/>
          <p:nvPr>
            <p:ph idx="6" type="pic"/>
          </p:nvPr>
        </p:nvPicPr>
        <p:blipFill rotWithShape="1">
          <a:blip r:embed="rId3">
            <a:alphaModFix/>
          </a:blip>
          <a:srcRect b="0" l="15809" r="15809" t="0"/>
          <a:stretch/>
        </p:blipFill>
        <p:spPr>
          <a:xfrm>
            <a:off x="8152175" y="272562"/>
            <a:ext cx="3697287" cy="3603625"/>
          </a:xfrm>
          <a:prstGeom prst="rect">
            <a:avLst/>
          </a:prstGeom>
          <a:noFill/>
          <a:ln>
            <a:noFill/>
          </a:ln>
        </p:spPr>
      </p:pic>
      <p:pic>
        <p:nvPicPr>
          <p:cNvPr id="361" name="Google Shape;361;p32"/>
          <p:cNvPicPr preferRelativeResize="0"/>
          <p:nvPr>
            <p:ph idx="2" type="pic"/>
          </p:nvPr>
        </p:nvPicPr>
        <p:blipFill rotWithShape="1">
          <a:blip r:embed="rId4">
            <a:alphaModFix/>
          </a:blip>
          <a:srcRect b="0" l="15824" r="15824" t="0"/>
          <a:stretch/>
        </p:blipFill>
        <p:spPr>
          <a:xfrm>
            <a:off x="275735" y="272562"/>
            <a:ext cx="3696189" cy="3604113"/>
          </a:xfrm>
          <a:prstGeom prst="rect">
            <a:avLst/>
          </a:prstGeom>
          <a:noFill/>
          <a:ln>
            <a:noFill/>
          </a:ln>
        </p:spPr>
      </p:pic>
      <p:pic>
        <p:nvPicPr>
          <p:cNvPr id="362" name="Google Shape;362;p32"/>
          <p:cNvPicPr preferRelativeResize="0"/>
          <p:nvPr>
            <p:ph idx="3" type="pic"/>
          </p:nvPr>
        </p:nvPicPr>
        <p:blipFill rotWithShape="1">
          <a:blip r:embed="rId5">
            <a:alphaModFix/>
          </a:blip>
          <a:srcRect b="2762" l="0" r="0" t="2762"/>
          <a:stretch/>
        </p:blipFill>
        <p:spPr>
          <a:xfrm>
            <a:off x="4222751" y="272563"/>
            <a:ext cx="3695700" cy="2328863"/>
          </a:xfrm>
          <a:prstGeom prst="rect">
            <a:avLst/>
          </a:prstGeom>
          <a:noFill/>
          <a:ln>
            <a:noFill/>
          </a:ln>
        </p:spPr>
      </p:pic>
      <p:pic>
        <p:nvPicPr>
          <p:cNvPr id="363" name="Google Shape;363;p32"/>
          <p:cNvPicPr preferRelativeResize="0"/>
          <p:nvPr>
            <p:ph idx="4" type="pic"/>
          </p:nvPr>
        </p:nvPicPr>
        <p:blipFill rotWithShape="1">
          <a:blip r:embed="rId6">
            <a:alphaModFix/>
          </a:blip>
          <a:srcRect b="1403" l="0" r="0" t="1405"/>
          <a:stretch/>
        </p:blipFill>
        <p:spPr>
          <a:xfrm>
            <a:off x="4222751" y="4088422"/>
            <a:ext cx="3695700" cy="2393950"/>
          </a:xfrm>
          <a:prstGeom prst="rect">
            <a:avLst/>
          </a:prstGeom>
          <a:noFill/>
          <a:ln>
            <a:noFill/>
          </a:ln>
        </p:spPr>
      </p:pic>
      <p:sp>
        <p:nvSpPr>
          <p:cNvPr id="364" name="Google Shape;364;p32"/>
          <p:cNvSpPr/>
          <p:nvPr/>
        </p:nvSpPr>
        <p:spPr>
          <a:xfrm>
            <a:off x="2661737" y="2752475"/>
            <a:ext cx="6817727" cy="1225868"/>
          </a:xfrm>
          <a:prstGeom prst="roundRect">
            <a:avLst>
              <a:gd fmla="val 16667" name="adj"/>
            </a:avLst>
          </a:prstGeom>
          <a:solidFill>
            <a:srgbClr val="00B9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lt1"/>
                </a:solidFill>
                <a:latin typeface="Century Gothic"/>
                <a:ea typeface="Century Gothic"/>
                <a:cs typeface="Century Gothic"/>
                <a:sym typeface="Century Gothic"/>
              </a:rPr>
              <a:t>Why I travel…</a:t>
            </a:r>
            <a:endParaRPr b="0" i="0" sz="1400" u="none" cap="none" strike="noStrike">
              <a:solidFill>
                <a:srgbClr val="000000"/>
              </a:solidFill>
              <a:latin typeface="Arial"/>
              <a:ea typeface="Arial"/>
              <a:cs typeface="Arial"/>
              <a:sym typeface="Arial"/>
            </a:endParaRPr>
          </a:p>
        </p:txBody>
      </p:sp>
      <p:pic>
        <p:nvPicPr>
          <p:cNvPr id="365" name="Google Shape;365;p32"/>
          <p:cNvPicPr preferRelativeResize="0"/>
          <p:nvPr>
            <p:ph idx="5" type="pic"/>
          </p:nvPr>
        </p:nvPicPr>
        <p:blipFill rotWithShape="1">
          <a:blip r:embed="rId7">
            <a:alphaModFix/>
          </a:blip>
          <a:srcRect b="0" l="9650" r="9649" t="0"/>
          <a:stretch/>
        </p:blipFill>
        <p:spPr>
          <a:xfrm>
            <a:off x="8152175" y="4088422"/>
            <a:ext cx="3697287" cy="2393950"/>
          </a:xfrm>
          <a:prstGeom prst="rect">
            <a:avLst/>
          </a:prstGeom>
          <a:noFill/>
          <a:ln>
            <a:noFill/>
          </a:ln>
        </p:spPr>
      </p:pic>
      <p:pic>
        <p:nvPicPr>
          <p:cNvPr id="366" name="Google Shape;366;p32"/>
          <p:cNvPicPr preferRelativeResize="0"/>
          <p:nvPr>
            <p:ph idx="7" type="pic"/>
          </p:nvPr>
        </p:nvPicPr>
        <p:blipFill rotWithShape="1">
          <a:blip r:embed="rId8">
            <a:alphaModFix/>
          </a:blip>
          <a:srcRect b="1416" l="0" r="0" t="1417"/>
          <a:stretch/>
        </p:blipFill>
        <p:spPr>
          <a:xfrm>
            <a:off x="275735" y="4088416"/>
            <a:ext cx="3696189" cy="23937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33"/>
          <p:cNvPicPr preferRelativeResize="0"/>
          <p:nvPr/>
        </p:nvPicPr>
        <p:blipFill rotWithShape="1">
          <a:blip r:embed="rId3">
            <a:alphaModFix/>
          </a:blip>
          <a:srcRect b="0" l="0" r="0" t="0"/>
          <a:stretch/>
        </p:blipFill>
        <p:spPr>
          <a:xfrm>
            <a:off x="152400" y="152400"/>
            <a:ext cx="4914900" cy="6553201"/>
          </a:xfrm>
          <a:prstGeom prst="rect">
            <a:avLst/>
          </a:prstGeom>
          <a:noFill/>
          <a:ln>
            <a:noFill/>
          </a:ln>
        </p:spPr>
      </p:pic>
      <p:sp>
        <p:nvSpPr>
          <p:cNvPr id="373" name="Google Shape;373;p33"/>
          <p:cNvSpPr txBox="1"/>
          <p:nvPr/>
        </p:nvSpPr>
        <p:spPr>
          <a:xfrm>
            <a:off x="5200650" y="1414450"/>
            <a:ext cx="6186600" cy="315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00"/>
                </a:solidFill>
                <a:latin typeface="Calibri"/>
                <a:ea typeface="Calibri"/>
                <a:cs typeface="Calibri"/>
                <a:sym typeface="Calibri"/>
              </a:rPr>
              <a:t>My name is</a:t>
            </a:r>
            <a:endParaRPr b="0" i="0" sz="3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00ADEE"/>
                </a:solidFill>
                <a:latin typeface="Calibri"/>
                <a:ea typeface="Calibri"/>
                <a:cs typeface="Calibri"/>
                <a:sym typeface="Calibri"/>
              </a:rPr>
              <a:t>Danielle Stindle</a:t>
            </a:r>
            <a:endParaRPr b="1" i="0" sz="3400" u="none" cap="none" strike="noStrike">
              <a:solidFill>
                <a:srgbClr val="00ADE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t/>
            </a:r>
            <a:endParaRPr b="1" i="0" sz="3400" u="none" cap="none" strike="noStrike">
              <a:solidFill>
                <a:srgbClr val="00ADE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1A1A1A"/>
                </a:solidFill>
                <a:latin typeface="Calibri"/>
                <a:ea typeface="Calibri"/>
                <a:cs typeface="Calibri"/>
                <a:sym typeface="Calibri"/>
              </a:rPr>
              <a:t>This will be my 4th EF tour. I have been teaching English at MVHS for 19 years. My husband, Kevin Stindle, usually travels with us as well. He is a paramedic. </a:t>
            </a:r>
            <a:endParaRPr b="0" i="0" sz="1900" u="none" cap="none" strike="noStrike">
              <a:solidFill>
                <a:srgbClr val="1A1A1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34"/>
          <p:cNvPicPr preferRelativeResize="0"/>
          <p:nvPr>
            <p:ph idx="2" type="pic"/>
          </p:nvPr>
        </p:nvPicPr>
        <p:blipFill rotWithShape="1">
          <a:blip r:embed="rId3">
            <a:alphaModFix/>
          </a:blip>
          <a:srcRect b="0" l="0" r="0" t="0"/>
          <a:stretch/>
        </p:blipFill>
        <p:spPr>
          <a:xfrm>
            <a:off x="1363287" y="2218092"/>
            <a:ext cx="4485599" cy="4032000"/>
          </a:xfrm>
          <a:prstGeom prst="rect">
            <a:avLst/>
          </a:prstGeom>
          <a:noFill/>
          <a:ln>
            <a:noFill/>
          </a:ln>
        </p:spPr>
      </p:pic>
      <p:sp>
        <p:nvSpPr>
          <p:cNvPr id="380" name="Google Shape;380;p34"/>
          <p:cNvSpPr txBox="1"/>
          <p:nvPr>
            <p:ph type="title"/>
          </p:nvPr>
        </p:nvSpPr>
        <p:spPr>
          <a:xfrm>
            <a:off x="931480" y="579879"/>
            <a:ext cx="10024872" cy="96137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r>
              <a:rPr lang="en-US"/>
              <a:t>EF Educational Tours</a:t>
            </a:r>
            <a:endParaRPr/>
          </a:p>
        </p:txBody>
      </p:sp>
      <p:sp>
        <p:nvSpPr>
          <p:cNvPr id="381" name="Google Shape;381;p34"/>
          <p:cNvSpPr txBox="1"/>
          <p:nvPr>
            <p:ph idx="1" type="subTitle"/>
          </p:nvPr>
        </p:nvSpPr>
        <p:spPr>
          <a:xfrm>
            <a:off x="931480" y="1572130"/>
            <a:ext cx="10024872" cy="647421"/>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3200"/>
              <a:buNone/>
            </a:pPr>
            <a:r>
              <a:rPr lang="en-US">
                <a:latin typeface="Arial"/>
                <a:ea typeface="Arial"/>
                <a:cs typeface="Arial"/>
                <a:sym typeface="Arial"/>
              </a:rPr>
              <a:t>Our educational travel and safety partner</a:t>
            </a:r>
            <a:endParaRPr sz="5400">
              <a:solidFill>
                <a:srgbClr val="EB008B"/>
              </a:solidFill>
              <a:latin typeface="Arial"/>
              <a:ea typeface="Arial"/>
              <a:cs typeface="Arial"/>
              <a:sym typeface="Arial"/>
            </a:endParaRPr>
          </a:p>
        </p:txBody>
      </p:sp>
      <p:sp>
        <p:nvSpPr>
          <p:cNvPr id="382" name="Google Shape;382;p3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5"/>
          <p:cNvSpPr txBox="1"/>
          <p:nvPr/>
        </p:nvSpPr>
        <p:spPr>
          <a:xfrm>
            <a:off x="576263" y="195225"/>
            <a:ext cx="11039475" cy="828232"/>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dk1"/>
              </a:buClr>
              <a:buSzPct val="100000"/>
              <a:buFont typeface="Arial"/>
              <a:buNone/>
            </a:pPr>
            <a:r>
              <a:rPr b="1" i="0" lang="en-US" sz="6600" u="none" cap="none" strike="noStrike">
                <a:solidFill>
                  <a:schemeClr val="dk1"/>
                </a:solidFill>
                <a:latin typeface="Century Gothic"/>
                <a:ea typeface="Century Gothic"/>
                <a:cs typeface="Century Gothic"/>
                <a:sym typeface="Century Gothic"/>
              </a:rPr>
              <a:t>Paris and Madrid</a:t>
            </a:r>
            <a:endParaRPr b="1" i="0" sz="66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